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1" r:id="rId2"/>
    <p:sldMasterId id="2147483681" r:id="rId3"/>
  </p:sldMasterIdLst>
  <p:notesMasterIdLst>
    <p:notesMasterId r:id="rId22"/>
  </p:notesMasterIdLst>
  <p:sldIdLst>
    <p:sldId id="259" r:id="rId4"/>
    <p:sldId id="262" r:id="rId5"/>
    <p:sldId id="265" r:id="rId6"/>
    <p:sldId id="268" r:id="rId7"/>
    <p:sldId id="271" r:id="rId8"/>
    <p:sldId id="274" r:id="rId9"/>
    <p:sldId id="277" r:id="rId10"/>
    <p:sldId id="280" r:id="rId11"/>
    <p:sldId id="283" r:id="rId12"/>
    <p:sldId id="286" r:id="rId13"/>
    <p:sldId id="289" r:id="rId14"/>
    <p:sldId id="292" r:id="rId15"/>
    <p:sldId id="295" r:id="rId16"/>
    <p:sldId id="298" r:id="rId17"/>
    <p:sldId id="301" r:id="rId18"/>
    <p:sldId id="304" r:id="rId19"/>
    <p:sldId id="307" r:id="rId20"/>
    <p:sldId id="310" r:id="rId21"/>
  </p:sldIdLst>
  <p:sldSz cx="14630400" cy="8229600"/>
  <p:notesSz cx="6858000" cy="9144000"/>
  <p:embeddedFontLst>
    <p:embeddedFont>
      <p:font typeface="DM Sans Semi Bold"/>
      <p:regular r:id="rId23"/>
    </p:embeddedFont>
    <p:embeddedFont>
      <p:font typeface="Inter Medium"/>
      <p:regular r:id="rId24"/>
    </p:embeddedFont>
    <p:embeddedFont>
      <p:font typeface="Open Sans" panose="020F0502020204030204" pitchFamily="34" charset="0"/>
      <p:regular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80" d="100"/>
          <a:sy n="80" d="100"/>
        </p:scale>
        <p:origin x="125" y="53"/>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traditional messaging apps we use today pose significant privacy risks due to their centralized nature
User data is stored on central servers, which can be vulnerable to breaches and government surveillance
This gives these companies vast amounts of user data, which can potentially be misused or exploited
Centralized servers also represent single points of failure, susceptible to outages and disruptions
Emerging blockchain and decentralized technologies offer promising solutions to these problems
Decentralized systems enable secure and transparent data management, allowing users to control their own data and communication
By distributing data across a network of nodes, these systems eliminate single points of failure and enhance resilience against attacks
Cypher Chat aims to leverage these advancements to provide a user-friendly, robust, and secure decentralized messaging experience
Our goal is to empower users with the ability to communicate securely without compromising their privacy
Cypher Chat strives to create a platform that is accessible, efficient, and resistant to censorship, promoting freedom of expression and communication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Decentralized technologies like GUN.js allow for peer-to-peer data storage, eliminating the need for central servers
This enhances security and resilience by distributing data across a network of nodes
Decentralization mitigates the risks of single points of failure, making systems more resistant to attacks and censorship
The distributed nature of these technologies creates a more resilient and secure data infrastructure</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93187AE3-2533-445E-A30C-EC4A944B0872}" type="datetimeFigureOut">
              <a:rPr lang="en-US" smtClean="0"/>
              <a:t>11/13/2024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47A5E68-6628-4F67-B36E-2691DDFC7613}" type="datetimeFigureOut">
              <a:rPr lang="en-US" smtClean="0"/>
              <a:t>11/13/2024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FBD96B9-9F83-4FBE-A3FF-7DE322B8F13A}" type="datetimeFigureOut">
              <a:rPr lang="en-US" smtClean="0"/>
              <a:t>11/13/2024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6F8571E-3C85-4505-B593-94E03BFFE580}" type="datetimeFigureOut">
              <a:rPr lang="en-US" smtClean="0"/>
              <a:t>11/13/2024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05E9EBF6-2AA3-4BCE-B7CD-DCFAF7D02D45}" type="datetimeFigureOut">
              <a:rPr lang="en-US" smtClean="0"/>
              <a:t>11/13/2024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txBody>
          <a:bodyPr/>
          <a:lstStyle/>
          <a:p>
            <a:endParaRPr/>
          </a:p>
        </p:txBody>
      </p:sp>
      <p:sp>
        <p:nvSpPr>
          <p:cNvPr id="3" name="Shape 1"/>
          <p:cNvSpPr/>
          <p:nvPr/>
        </p:nvSpPr>
        <p:spPr>
          <a:xfrm>
            <a:off x="0" y="0"/>
            <a:ext cx="14630400" cy="8229600"/>
          </a:xfrm>
          <a:prstGeom prst="rect">
            <a:avLst/>
          </a:prstGeom>
          <a:solidFill>
            <a:srgbClr val="FFFFFF"/>
          </a:solidFill>
        </p:spPr>
        <p:txBody>
          <a:bodyPr/>
          <a:lstStyle/>
          <a:p>
            <a:endParaRP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FFEDD44B-E14A-4B4E-893B-FD0F92938755}" type="datetimeFigureOut">
              <a:rPr lang="en-US" smtClean="0"/>
              <a:t>11/13/2024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E4DDF08D-B698-46CA-9C4D-DE2A5A9D9EEB}" type="datetimeFigureOut">
              <a:rPr lang="en-US" smtClean="0"/>
              <a:t>11/13/2024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5FDF9F03-3462-412E-81A1-D258BA58EB54}" type="datetimeFigureOut">
              <a:rPr lang="en-US" smtClean="0"/>
              <a:t>11/13/2024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0725CD2-5510-4D5B-9467-F9385A326721}" type="datetimeFigureOut">
              <a:rPr lang="en-US" smtClean="0"/>
              <a:t>11/13/2024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B7C456C4-8D16-43E9-AAA0-1E0DBF32F036}" type="datetimeFigureOut">
              <a:rPr lang="en-US" smtClean="0"/>
              <a:t>11/13/2024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DAC2B5B3-BE64-4A54-A99F-4B38281E9FE2}" type="datetimeFigureOut">
              <a:rPr lang="en-US" smtClean="0"/>
              <a:t>11/13/2024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0.xml"/><Relationship Id="rId5" Type="http://schemas.openxmlformats.org/officeDocument/2006/relationships/hyperlink" Target="https://doi.org/10.1371/journal.pmed.1002689" TargetMode="External"/><Relationship Id="rId4" Type="http://schemas.openxmlformats.org/officeDocument/2006/relationships/hyperlink" Target="https://ainowinstitute.org/discriminatingsystems.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1403" y="590312"/>
            <a:ext cx="7641193" cy="4629150"/>
          </a:xfrm>
          <a:prstGeom prst="rect">
            <a:avLst/>
          </a:prstGeom>
          <a:noFill/>
        </p:spPr>
        <p:txBody>
          <a:bodyPr wrap="square" lIns="0" tIns="0" rIns="0" bIns="0" rtlCol="0" anchor="t"/>
          <a:lstStyle/>
          <a:p>
            <a:pPr marL="0" indent="0">
              <a:lnSpc>
                <a:spcPts val="7250"/>
              </a:lnSpc>
              <a:buNone/>
            </a:pPr>
            <a:r>
              <a:rPr lang="en-US" sz="5800" b="1">
                <a:solidFill>
                  <a:srgbClr val="333F70"/>
                </a:solidFill>
                <a:latin typeface="Unbounded Bold" pitchFamily="34" charset="0"/>
                <a:ea typeface="Unbounded Bold" pitchFamily="34" charset="-122"/>
                <a:cs typeface="Unbounded Bold" pitchFamily="34" charset="-120"/>
              </a:rPr>
              <a:t>Decentralized Chat Application: Project-I [BCSE497J]</a:t>
            </a:r>
            <a:endParaRPr lang="en-US" sz="5800"/>
          </a:p>
        </p:txBody>
      </p:sp>
      <p:sp>
        <p:nvSpPr>
          <p:cNvPr id="4" name="Text 1"/>
          <p:cNvSpPr/>
          <p:nvPr/>
        </p:nvSpPr>
        <p:spPr>
          <a:xfrm>
            <a:off x="751403" y="5541407"/>
            <a:ext cx="7641193" cy="343376"/>
          </a:xfrm>
          <a:prstGeom prst="rect">
            <a:avLst/>
          </a:prstGeom>
          <a:noFill/>
        </p:spPr>
        <p:txBody>
          <a:bodyPr wrap="none" lIns="0" tIns="0" rIns="0" bIns="0" rtlCol="0" anchor="t"/>
          <a:lstStyle/>
          <a:p>
            <a:pPr marL="0" indent="0">
              <a:lnSpc>
                <a:spcPts val="2700"/>
              </a:lnSpc>
              <a:buNone/>
            </a:pPr>
            <a:r>
              <a:rPr lang="en-US" sz="1650">
                <a:solidFill>
                  <a:srgbClr val="333F70"/>
                </a:solidFill>
                <a:latin typeface="Open Sans" pitchFamily="34" charset="0"/>
                <a:ea typeface="Open Sans" pitchFamily="34" charset="-122"/>
                <a:cs typeface="Open Sans" pitchFamily="34" charset="-120"/>
              </a:rPr>
              <a:t>Introducing the Team:</a:t>
            </a:r>
            <a:endParaRPr lang="en-US" sz="1650"/>
          </a:p>
        </p:txBody>
      </p:sp>
      <p:sp>
        <p:nvSpPr>
          <p:cNvPr id="5" name="Text 2"/>
          <p:cNvSpPr/>
          <p:nvPr/>
        </p:nvSpPr>
        <p:spPr>
          <a:xfrm>
            <a:off x="751403" y="6126242"/>
            <a:ext cx="7641193" cy="343376"/>
          </a:xfrm>
          <a:prstGeom prst="rect">
            <a:avLst/>
          </a:prstGeom>
          <a:noFill/>
        </p:spPr>
        <p:txBody>
          <a:bodyPr wrap="none" lIns="0" tIns="0" rIns="0" bIns="0" rtlCol="0" anchor="t"/>
          <a:lstStyle/>
          <a:p>
            <a:pPr marL="0" indent="0">
              <a:lnSpc>
                <a:spcPts val="2700"/>
              </a:lnSpc>
              <a:buNone/>
            </a:pPr>
            <a:r>
              <a:rPr lang="en-US" sz="1650" b="1">
                <a:solidFill>
                  <a:srgbClr val="333F70"/>
                </a:solidFill>
                <a:latin typeface="Open Sans" pitchFamily="34" charset="0"/>
                <a:ea typeface="Open Sans" pitchFamily="34" charset="-122"/>
                <a:cs typeface="Open Sans" pitchFamily="34" charset="-120"/>
              </a:rPr>
              <a:t>Rounak Shit [21BCE3122]</a:t>
            </a:r>
            <a:r>
              <a:rPr lang="en-US" sz="1650">
                <a:solidFill>
                  <a:srgbClr val="333F70"/>
                </a:solidFill>
                <a:latin typeface="Open Sans" pitchFamily="34" charset="0"/>
                <a:ea typeface="Open Sans" pitchFamily="34" charset="-122"/>
                <a:cs typeface="Open Sans" pitchFamily="34" charset="-120"/>
              </a:rPr>
              <a:t> </a:t>
            </a:r>
            <a:endParaRPr lang="en-US" sz="1650"/>
          </a:p>
        </p:txBody>
      </p:sp>
      <p:sp>
        <p:nvSpPr>
          <p:cNvPr id="6" name="Text 3"/>
          <p:cNvSpPr/>
          <p:nvPr/>
        </p:nvSpPr>
        <p:spPr>
          <a:xfrm>
            <a:off x="751403" y="6711077"/>
            <a:ext cx="7641193" cy="343376"/>
          </a:xfrm>
          <a:prstGeom prst="rect">
            <a:avLst/>
          </a:prstGeom>
          <a:noFill/>
        </p:spPr>
        <p:txBody>
          <a:bodyPr wrap="none" lIns="0" tIns="0" rIns="0" bIns="0" rtlCol="0" anchor="t"/>
          <a:lstStyle/>
          <a:p>
            <a:pPr marL="0" indent="0">
              <a:lnSpc>
                <a:spcPts val="2700"/>
              </a:lnSpc>
              <a:buNone/>
            </a:pPr>
            <a:r>
              <a:rPr lang="en-US" sz="1650" b="1">
                <a:solidFill>
                  <a:srgbClr val="333F70"/>
                </a:solidFill>
                <a:latin typeface="Open Sans" pitchFamily="34" charset="0"/>
                <a:ea typeface="Open Sans" pitchFamily="34" charset="-122"/>
                <a:cs typeface="Open Sans" pitchFamily="34" charset="-120"/>
              </a:rPr>
              <a:t>Shantanu Anand [21BCE3137]</a:t>
            </a:r>
            <a:endParaRPr lang="en-US" sz="1650"/>
          </a:p>
        </p:txBody>
      </p:sp>
      <p:sp>
        <p:nvSpPr>
          <p:cNvPr id="7" name="Text 4"/>
          <p:cNvSpPr/>
          <p:nvPr/>
        </p:nvSpPr>
        <p:spPr>
          <a:xfrm>
            <a:off x="751403" y="7295912"/>
            <a:ext cx="7641193" cy="343376"/>
          </a:xfrm>
          <a:prstGeom prst="rect">
            <a:avLst/>
          </a:prstGeom>
          <a:noFill/>
        </p:spPr>
        <p:txBody>
          <a:bodyPr wrap="none" lIns="0" tIns="0" rIns="0" bIns="0" rtlCol="0" anchor="t"/>
          <a:lstStyle/>
          <a:p>
            <a:pPr marL="0" indent="0">
              <a:lnSpc>
                <a:spcPts val="2700"/>
              </a:lnSpc>
              <a:buNone/>
            </a:pPr>
            <a:r>
              <a:rPr lang="en-US" sz="1650">
                <a:solidFill>
                  <a:srgbClr val="333F70"/>
                </a:solidFill>
                <a:latin typeface="Open Sans" pitchFamily="34" charset="0"/>
                <a:ea typeface="Open Sans" pitchFamily="34" charset="-122"/>
                <a:cs typeface="Open Sans" pitchFamily="34" charset="-120"/>
              </a:rPr>
              <a:t>Guided by: </a:t>
            </a:r>
            <a:r>
              <a:rPr lang="en-US" sz="1650" b="1">
                <a:solidFill>
                  <a:srgbClr val="333F70"/>
                </a:solidFill>
                <a:latin typeface="Open Sans" pitchFamily="34" charset="0"/>
                <a:ea typeface="Open Sans" pitchFamily="34" charset="-122"/>
                <a:cs typeface="Open Sans" pitchFamily="34" charset="-120"/>
              </a:rPr>
              <a:t>Gayathri S</a:t>
            </a:r>
            <a:endParaRPr lang="en-US" sz="165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9369" y="556855"/>
            <a:ext cx="6553676" cy="597694"/>
          </a:xfrm>
          <a:prstGeom prst="rect">
            <a:avLst/>
          </a:prstGeom>
          <a:noFill/>
        </p:spPr>
        <p:txBody>
          <a:bodyPr wrap="none" lIns="0" tIns="0" rIns="0" bIns="0" rtlCol="0" anchor="t"/>
          <a:lstStyle/>
          <a:p>
            <a:pPr marL="0" indent="0">
              <a:lnSpc>
                <a:spcPts val="4700"/>
              </a:lnSpc>
              <a:buNone/>
            </a:pPr>
            <a:r>
              <a:rPr lang="en-US" sz="3750" b="1">
                <a:solidFill>
                  <a:srgbClr val="333F70"/>
                </a:solidFill>
                <a:latin typeface="Unbounded Bold" pitchFamily="34" charset="0"/>
                <a:ea typeface="Unbounded Bold" pitchFamily="34" charset="-122"/>
                <a:cs typeface="Unbounded Bold" pitchFamily="34" charset="-120"/>
              </a:rPr>
              <a:t>Security Mechanisms</a:t>
            </a:r>
            <a:endParaRPr lang="en-US" sz="3750"/>
          </a:p>
        </p:txBody>
      </p:sp>
      <p:pic>
        <p:nvPicPr>
          <p:cNvPr id="4" name="Image 1" descr="preencoded.png"/>
          <p:cNvPicPr>
            <a:picLocks noChangeAspect="1"/>
          </p:cNvPicPr>
          <p:nvPr/>
        </p:nvPicPr>
        <p:blipFill>
          <a:blip r:embed="rId4"/>
          <a:stretch>
            <a:fillRect/>
          </a:stretch>
        </p:blipFill>
        <p:spPr>
          <a:xfrm>
            <a:off x="669369" y="1441371"/>
            <a:ext cx="478155" cy="478155"/>
          </a:xfrm>
          <a:prstGeom prst="rect">
            <a:avLst/>
          </a:prstGeom>
        </p:spPr>
      </p:pic>
      <p:sp>
        <p:nvSpPr>
          <p:cNvPr id="5" name="Text 1"/>
          <p:cNvSpPr/>
          <p:nvPr/>
        </p:nvSpPr>
        <p:spPr>
          <a:xfrm>
            <a:off x="669369" y="2110740"/>
            <a:ext cx="3374112" cy="298847"/>
          </a:xfrm>
          <a:prstGeom prst="rect">
            <a:avLst/>
          </a:prstGeom>
          <a:noFill/>
        </p:spPr>
        <p:txBody>
          <a:bodyPr wrap="none" lIns="0" tIns="0" rIns="0" bIns="0" rtlCol="0" anchor="t"/>
          <a:lstStyle/>
          <a:p>
            <a:pPr marL="0" indent="0" algn="l">
              <a:lnSpc>
                <a:spcPts val="2350"/>
              </a:lnSpc>
              <a:buNone/>
            </a:pPr>
            <a:r>
              <a:rPr lang="en-US" sz="1850" b="1">
                <a:solidFill>
                  <a:srgbClr val="333F70"/>
                </a:solidFill>
                <a:latin typeface="Unbounded Bold" pitchFamily="34" charset="0"/>
                <a:ea typeface="Unbounded Bold" pitchFamily="34" charset="-122"/>
                <a:cs typeface="Unbounded Bold" pitchFamily="34" charset="-120"/>
              </a:rPr>
              <a:t>End-to-End Encryption</a:t>
            </a:r>
            <a:endParaRPr lang="en-US" sz="1850"/>
          </a:p>
        </p:txBody>
      </p:sp>
      <p:sp>
        <p:nvSpPr>
          <p:cNvPr id="6" name="Text 2"/>
          <p:cNvSpPr/>
          <p:nvPr/>
        </p:nvSpPr>
        <p:spPr>
          <a:xfrm>
            <a:off x="669369" y="2524244"/>
            <a:ext cx="7805261" cy="611743"/>
          </a:xfrm>
          <a:prstGeom prst="rect">
            <a:avLst/>
          </a:prstGeom>
          <a:noFill/>
        </p:spPr>
        <p:txBody>
          <a:bodyPr wrap="square" lIns="0" tIns="0" rIns="0" bIns="0" rtlCol="0" anchor="t"/>
          <a:lstStyle/>
          <a:p>
            <a:pPr marL="0" indent="0" algn="l">
              <a:lnSpc>
                <a:spcPts val="2400"/>
              </a:lnSpc>
              <a:buNone/>
            </a:pPr>
            <a:r>
              <a:rPr lang="en-US" sz="1500">
                <a:solidFill>
                  <a:srgbClr val="333F70"/>
                </a:solidFill>
                <a:latin typeface="Open Sans" pitchFamily="34" charset="0"/>
                <a:ea typeface="Open Sans" pitchFamily="34" charset="-122"/>
                <a:cs typeface="Open Sans" pitchFamily="34" charset="-120"/>
              </a:rPr>
              <a:t>SEA (Security, Encryption, Authentication) module is implemented to encrypt messages, ensuring only the intended recipient can decrypt them.</a:t>
            </a:r>
            <a:endParaRPr lang="en-US" sz="1500"/>
          </a:p>
        </p:txBody>
      </p:sp>
      <p:pic>
        <p:nvPicPr>
          <p:cNvPr id="7" name="Image 2" descr="preencoded.png"/>
          <p:cNvPicPr>
            <a:picLocks noChangeAspect="1"/>
          </p:cNvPicPr>
          <p:nvPr/>
        </p:nvPicPr>
        <p:blipFill>
          <a:blip r:embed="rId5"/>
          <a:stretch>
            <a:fillRect/>
          </a:stretch>
        </p:blipFill>
        <p:spPr>
          <a:xfrm>
            <a:off x="669369" y="3709749"/>
            <a:ext cx="478155" cy="478155"/>
          </a:xfrm>
          <a:prstGeom prst="rect">
            <a:avLst/>
          </a:prstGeom>
        </p:spPr>
      </p:pic>
      <p:sp>
        <p:nvSpPr>
          <p:cNvPr id="8" name="Text 3"/>
          <p:cNvSpPr/>
          <p:nvPr/>
        </p:nvSpPr>
        <p:spPr>
          <a:xfrm>
            <a:off x="669369" y="4379119"/>
            <a:ext cx="4067413" cy="298847"/>
          </a:xfrm>
          <a:prstGeom prst="rect">
            <a:avLst/>
          </a:prstGeom>
          <a:noFill/>
        </p:spPr>
        <p:txBody>
          <a:bodyPr wrap="none" lIns="0" tIns="0" rIns="0" bIns="0" rtlCol="0" anchor="t"/>
          <a:lstStyle/>
          <a:p>
            <a:pPr marL="0" indent="0" algn="l">
              <a:lnSpc>
                <a:spcPts val="2350"/>
              </a:lnSpc>
              <a:buNone/>
            </a:pPr>
            <a:r>
              <a:rPr lang="en-US" sz="1850" b="1">
                <a:solidFill>
                  <a:srgbClr val="333F70"/>
                </a:solidFill>
                <a:latin typeface="Unbounded Bold" pitchFamily="34" charset="0"/>
                <a:ea typeface="Unbounded Bold" pitchFamily="34" charset="-122"/>
                <a:cs typeface="Unbounded Bold" pitchFamily="34" charset="-120"/>
              </a:rPr>
              <a:t>Data Backup and Recovery</a:t>
            </a:r>
            <a:endParaRPr lang="en-US" sz="1850"/>
          </a:p>
        </p:txBody>
      </p:sp>
      <p:sp>
        <p:nvSpPr>
          <p:cNvPr id="9" name="Text 4"/>
          <p:cNvSpPr/>
          <p:nvPr/>
        </p:nvSpPr>
        <p:spPr>
          <a:xfrm>
            <a:off x="669369" y="4792623"/>
            <a:ext cx="7805261" cy="611743"/>
          </a:xfrm>
          <a:prstGeom prst="rect">
            <a:avLst/>
          </a:prstGeom>
          <a:noFill/>
        </p:spPr>
        <p:txBody>
          <a:bodyPr wrap="square" lIns="0" tIns="0" rIns="0" bIns="0" rtlCol="0" anchor="t"/>
          <a:lstStyle/>
          <a:p>
            <a:pPr marL="0" indent="0" algn="l">
              <a:lnSpc>
                <a:spcPts val="2400"/>
              </a:lnSpc>
              <a:buNone/>
            </a:pPr>
            <a:r>
              <a:rPr lang="en-US" sz="1500">
                <a:solidFill>
                  <a:srgbClr val="333F70"/>
                </a:solidFill>
                <a:latin typeface="Open Sans" pitchFamily="34" charset="0"/>
                <a:ea typeface="Open Sans" pitchFamily="34" charset="-122"/>
                <a:cs typeface="Open Sans" pitchFamily="34" charset="-120"/>
              </a:rPr>
              <a:t>The AXE module synchronizes data with a relay server, providing a secure backup and allowing users to recover lost data.</a:t>
            </a:r>
            <a:endParaRPr lang="en-US" sz="1500"/>
          </a:p>
        </p:txBody>
      </p:sp>
      <p:pic>
        <p:nvPicPr>
          <p:cNvPr id="10" name="Image 3" descr="preencoded.png"/>
          <p:cNvPicPr>
            <a:picLocks noChangeAspect="1"/>
          </p:cNvPicPr>
          <p:nvPr/>
        </p:nvPicPr>
        <p:blipFill>
          <a:blip r:embed="rId6"/>
          <a:stretch>
            <a:fillRect/>
          </a:stretch>
        </p:blipFill>
        <p:spPr>
          <a:xfrm>
            <a:off x="669369" y="5978128"/>
            <a:ext cx="478155" cy="478155"/>
          </a:xfrm>
          <a:prstGeom prst="rect">
            <a:avLst/>
          </a:prstGeom>
        </p:spPr>
      </p:pic>
      <p:sp>
        <p:nvSpPr>
          <p:cNvPr id="11" name="Text 5"/>
          <p:cNvSpPr/>
          <p:nvPr/>
        </p:nvSpPr>
        <p:spPr>
          <a:xfrm>
            <a:off x="669369" y="6647498"/>
            <a:ext cx="3031688" cy="298847"/>
          </a:xfrm>
          <a:prstGeom prst="rect">
            <a:avLst/>
          </a:prstGeom>
          <a:noFill/>
        </p:spPr>
        <p:txBody>
          <a:bodyPr wrap="none" lIns="0" tIns="0" rIns="0" bIns="0" rtlCol="0" anchor="t"/>
          <a:lstStyle/>
          <a:p>
            <a:pPr marL="0" indent="0" algn="l">
              <a:lnSpc>
                <a:spcPts val="2350"/>
              </a:lnSpc>
              <a:buNone/>
            </a:pPr>
            <a:r>
              <a:rPr lang="en-US" sz="1850" b="1">
                <a:solidFill>
                  <a:srgbClr val="333F70"/>
                </a:solidFill>
                <a:latin typeface="Unbounded Bold" pitchFamily="34" charset="0"/>
                <a:ea typeface="Unbounded Bold" pitchFamily="34" charset="-122"/>
                <a:cs typeface="Unbounded Bold" pitchFamily="34" charset="-120"/>
              </a:rPr>
              <a:t>User Authentication</a:t>
            </a:r>
            <a:endParaRPr lang="en-US" sz="1850"/>
          </a:p>
        </p:txBody>
      </p:sp>
      <p:sp>
        <p:nvSpPr>
          <p:cNvPr id="12" name="Text 6"/>
          <p:cNvSpPr/>
          <p:nvPr/>
        </p:nvSpPr>
        <p:spPr>
          <a:xfrm>
            <a:off x="669369" y="7061002"/>
            <a:ext cx="7805261" cy="611743"/>
          </a:xfrm>
          <a:prstGeom prst="rect">
            <a:avLst/>
          </a:prstGeom>
          <a:noFill/>
        </p:spPr>
        <p:txBody>
          <a:bodyPr wrap="square" lIns="0" tIns="0" rIns="0" bIns="0" rtlCol="0" anchor="t"/>
          <a:lstStyle/>
          <a:p>
            <a:pPr marL="0" indent="0" algn="l">
              <a:lnSpc>
                <a:spcPts val="2400"/>
              </a:lnSpc>
              <a:buNone/>
            </a:pPr>
            <a:r>
              <a:rPr lang="en-US" sz="1500">
                <a:solidFill>
                  <a:srgbClr val="333F70"/>
                </a:solidFill>
                <a:latin typeface="Open Sans" pitchFamily="34" charset="0"/>
                <a:ea typeface="Open Sans" pitchFamily="34" charset="-122"/>
                <a:cs typeface="Open Sans" pitchFamily="34" charset="-120"/>
              </a:rPr>
              <a:t>Usernames serve as public keys, and passwords act as private keys, ensuring only authorized users can access and decrypt messages.</a:t>
            </a:r>
            <a:endParaRPr lang="en-US" sz="150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51673"/>
            <a:ext cx="7245429" cy="708779"/>
          </a:xfrm>
          <a:prstGeom prst="rect">
            <a:avLst/>
          </a:prstGeom>
          <a:noFill/>
        </p:spPr>
        <p:txBody>
          <a:bodyPr wrap="none" lIns="0" tIns="0" rIns="0" bIns="0" rtlCol="0" anchor="t"/>
          <a:lstStyle/>
          <a:p>
            <a:pPr marL="0" indent="0">
              <a:lnSpc>
                <a:spcPts val="5550"/>
              </a:lnSpc>
              <a:buNone/>
            </a:pPr>
            <a:r>
              <a:rPr lang="en-US" sz="4450">
                <a:solidFill>
                  <a:srgbClr val="030303"/>
                </a:solidFill>
                <a:latin typeface="DM Sans Semi Bold" pitchFamily="34" charset="0"/>
                <a:ea typeface="DM Sans Semi Bold" pitchFamily="34" charset="-122"/>
                <a:cs typeface="DM Sans Semi Bold" pitchFamily="34" charset="-120"/>
              </a:rPr>
              <a:t>User Authentication Setup</a:t>
            </a:r>
            <a:endParaRPr lang="en-US" sz="4450"/>
          </a:p>
        </p:txBody>
      </p:sp>
      <p:sp>
        <p:nvSpPr>
          <p:cNvPr id="4" name="Shape 1"/>
          <p:cNvSpPr/>
          <p:nvPr/>
        </p:nvSpPr>
        <p:spPr>
          <a:xfrm>
            <a:off x="6280190" y="3255764"/>
            <a:ext cx="510302" cy="510302"/>
          </a:xfrm>
          <a:prstGeom prst="roundRect">
            <a:avLst>
              <a:gd name="adj" fmla="val 6667"/>
            </a:avLst>
          </a:prstGeom>
          <a:solidFill>
            <a:srgbClr val="F2EEEE"/>
          </a:solidFill>
        </p:spPr>
        <p:txBody>
          <a:bodyPr/>
          <a:lstStyle/>
          <a:p>
            <a:endParaRPr/>
          </a:p>
        </p:txBody>
      </p:sp>
      <p:sp>
        <p:nvSpPr>
          <p:cNvPr id="5" name="Text 2"/>
          <p:cNvSpPr/>
          <p:nvPr/>
        </p:nvSpPr>
        <p:spPr>
          <a:xfrm>
            <a:off x="6476048" y="3340775"/>
            <a:ext cx="118467" cy="340281"/>
          </a:xfrm>
          <a:prstGeom prst="rect">
            <a:avLst/>
          </a:prstGeom>
          <a:noFill/>
        </p:spPr>
        <p:txBody>
          <a:bodyPr wrap="none" lIns="0" tIns="0" rIns="0" bIns="0" rtlCol="0" anchor="t"/>
          <a:lstStyle/>
          <a:p>
            <a:pPr marL="0" indent="0" algn="ctr">
              <a:lnSpc>
                <a:spcPts val="2650"/>
              </a:lnSpc>
              <a:buNone/>
            </a:pPr>
            <a:r>
              <a:rPr lang="en-US" sz="2650">
                <a:solidFill>
                  <a:srgbClr val="464646"/>
                </a:solidFill>
                <a:latin typeface="DM Sans Semi Bold" pitchFamily="34" charset="0"/>
                <a:ea typeface="DM Sans Semi Bold" pitchFamily="34" charset="-122"/>
                <a:cs typeface="DM Sans Semi Bold" pitchFamily="34" charset="-120"/>
              </a:rPr>
              <a:t>1</a:t>
            </a:r>
            <a:endParaRPr lang="en-US" sz="2650"/>
          </a:p>
        </p:txBody>
      </p:sp>
      <p:sp>
        <p:nvSpPr>
          <p:cNvPr id="6" name="Text 3"/>
          <p:cNvSpPr/>
          <p:nvPr/>
        </p:nvSpPr>
        <p:spPr>
          <a:xfrm>
            <a:off x="7017306" y="3255764"/>
            <a:ext cx="2927747" cy="708660"/>
          </a:xfrm>
          <a:prstGeom prst="rect">
            <a:avLst/>
          </a:prstGeom>
          <a:noFill/>
        </p:spPr>
        <p:txBody>
          <a:bodyPr wrap="square" lIns="0" tIns="0" rIns="0" bIns="0" rtlCol="0" anchor="t"/>
          <a:lstStyle/>
          <a:p>
            <a:pPr marL="0" indent="0">
              <a:lnSpc>
                <a:spcPts val="2750"/>
              </a:lnSpc>
              <a:buNone/>
            </a:pPr>
            <a:r>
              <a:rPr lang="en-US" sz="2200">
                <a:solidFill>
                  <a:srgbClr val="464646"/>
                </a:solidFill>
                <a:latin typeface="DM Sans Semi Bold" pitchFamily="34" charset="0"/>
                <a:ea typeface="DM Sans Semi Bold" pitchFamily="34" charset="-122"/>
                <a:cs typeface="DM Sans Semi Bold" pitchFamily="34" charset="-120"/>
              </a:rPr>
              <a:t>Seamless Onboarding</a:t>
            </a:r>
            <a:endParaRPr lang="en-US" sz="2200"/>
          </a:p>
        </p:txBody>
      </p:sp>
      <p:sp>
        <p:nvSpPr>
          <p:cNvPr id="7" name="Text 4"/>
          <p:cNvSpPr/>
          <p:nvPr/>
        </p:nvSpPr>
        <p:spPr>
          <a:xfrm>
            <a:off x="7017306" y="4100512"/>
            <a:ext cx="2927747" cy="1451610"/>
          </a:xfrm>
          <a:prstGeom prst="rect">
            <a:avLst/>
          </a:prstGeom>
          <a:noFill/>
        </p:spPr>
        <p:txBody>
          <a:bodyPr wrap="square" lIns="0" tIns="0" rIns="0" bIns="0" rtlCol="0" anchor="t"/>
          <a:lstStyle/>
          <a:p>
            <a:pPr marL="0" indent="0">
              <a:lnSpc>
                <a:spcPts val="2850"/>
              </a:lnSpc>
              <a:buNone/>
            </a:pPr>
            <a:r>
              <a:rPr lang="en-US" sz="1750">
                <a:solidFill>
                  <a:srgbClr val="464646"/>
                </a:solidFill>
                <a:latin typeface="Inter Medium" pitchFamily="34" charset="0"/>
                <a:ea typeface="Inter Medium" pitchFamily="34" charset="-122"/>
                <a:cs typeface="Inter Medium" pitchFamily="34" charset="-120"/>
              </a:rPr>
              <a:t>User registration and login are streamlined, providing a smooth onboarding experience.</a:t>
            </a:r>
            <a:endParaRPr lang="en-US" sz="1750"/>
          </a:p>
        </p:txBody>
      </p:sp>
      <p:sp>
        <p:nvSpPr>
          <p:cNvPr id="8" name="Shape 5"/>
          <p:cNvSpPr/>
          <p:nvPr/>
        </p:nvSpPr>
        <p:spPr>
          <a:xfrm>
            <a:off x="10171867" y="3255764"/>
            <a:ext cx="510302" cy="510302"/>
          </a:xfrm>
          <a:prstGeom prst="roundRect">
            <a:avLst>
              <a:gd name="adj" fmla="val 6667"/>
            </a:avLst>
          </a:prstGeom>
          <a:solidFill>
            <a:srgbClr val="F2EEEE"/>
          </a:solidFill>
        </p:spPr>
        <p:txBody>
          <a:bodyPr/>
          <a:lstStyle/>
          <a:p>
            <a:endParaRPr/>
          </a:p>
        </p:txBody>
      </p:sp>
      <p:sp>
        <p:nvSpPr>
          <p:cNvPr id="9" name="Text 6"/>
          <p:cNvSpPr/>
          <p:nvPr/>
        </p:nvSpPr>
        <p:spPr>
          <a:xfrm>
            <a:off x="10328791" y="3340775"/>
            <a:ext cx="196334" cy="340281"/>
          </a:xfrm>
          <a:prstGeom prst="rect">
            <a:avLst/>
          </a:prstGeom>
          <a:noFill/>
        </p:spPr>
        <p:txBody>
          <a:bodyPr wrap="none" lIns="0" tIns="0" rIns="0" bIns="0" rtlCol="0" anchor="t"/>
          <a:lstStyle/>
          <a:p>
            <a:pPr marL="0" indent="0" algn="ctr">
              <a:lnSpc>
                <a:spcPts val="2650"/>
              </a:lnSpc>
              <a:buNone/>
            </a:pPr>
            <a:r>
              <a:rPr lang="en-US" sz="2650">
                <a:solidFill>
                  <a:srgbClr val="464646"/>
                </a:solidFill>
                <a:latin typeface="DM Sans Semi Bold" pitchFamily="34" charset="0"/>
                <a:ea typeface="DM Sans Semi Bold" pitchFamily="34" charset="-122"/>
                <a:cs typeface="DM Sans Semi Bold" pitchFamily="34" charset="-120"/>
              </a:rPr>
              <a:t>2</a:t>
            </a:r>
            <a:endParaRPr lang="en-US" sz="2650"/>
          </a:p>
        </p:txBody>
      </p:sp>
      <p:sp>
        <p:nvSpPr>
          <p:cNvPr id="10" name="Text 7"/>
          <p:cNvSpPr/>
          <p:nvPr/>
        </p:nvSpPr>
        <p:spPr>
          <a:xfrm>
            <a:off x="10908983" y="3255764"/>
            <a:ext cx="2927747" cy="708660"/>
          </a:xfrm>
          <a:prstGeom prst="rect">
            <a:avLst/>
          </a:prstGeom>
          <a:noFill/>
        </p:spPr>
        <p:txBody>
          <a:bodyPr wrap="square" lIns="0" tIns="0" rIns="0" bIns="0" rtlCol="0" anchor="t"/>
          <a:lstStyle/>
          <a:p>
            <a:pPr marL="0" indent="0">
              <a:lnSpc>
                <a:spcPts val="2750"/>
              </a:lnSpc>
              <a:buNone/>
            </a:pPr>
            <a:r>
              <a:rPr lang="en-US" sz="2200">
                <a:solidFill>
                  <a:srgbClr val="464646"/>
                </a:solidFill>
                <a:latin typeface="DM Sans Semi Bold" pitchFamily="34" charset="0"/>
                <a:ea typeface="DM Sans Semi Bold" pitchFamily="34" charset="-122"/>
                <a:cs typeface="DM Sans Semi Bold" pitchFamily="34" charset="-120"/>
              </a:rPr>
              <a:t>Secure Credential Handling</a:t>
            </a:r>
            <a:endParaRPr lang="en-US" sz="2200"/>
          </a:p>
        </p:txBody>
      </p:sp>
      <p:sp>
        <p:nvSpPr>
          <p:cNvPr id="11" name="Text 8"/>
          <p:cNvSpPr/>
          <p:nvPr/>
        </p:nvSpPr>
        <p:spPr>
          <a:xfrm>
            <a:off x="10908983" y="4100512"/>
            <a:ext cx="2927747" cy="2177415"/>
          </a:xfrm>
          <a:prstGeom prst="rect">
            <a:avLst/>
          </a:prstGeom>
          <a:noFill/>
        </p:spPr>
        <p:txBody>
          <a:bodyPr wrap="square" lIns="0" tIns="0" rIns="0" bIns="0" rtlCol="0" anchor="t"/>
          <a:lstStyle/>
          <a:p>
            <a:pPr marL="0" indent="0">
              <a:lnSpc>
                <a:spcPts val="2850"/>
              </a:lnSpc>
              <a:buNone/>
            </a:pPr>
            <a:r>
              <a:rPr lang="en-US" sz="1750">
                <a:solidFill>
                  <a:srgbClr val="464646"/>
                </a:solidFill>
                <a:latin typeface="Inter Medium" pitchFamily="34" charset="0"/>
                <a:ea typeface="Inter Medium" pitchFamily="34" charset="-122"/>
                <a:cs typeface="Inter Medium" pitchFamily="34" charset="-120"/>
              </a:rPr>
              <a:t>SEA encrypts usernames and passwords, storing only encrypted credentials on the GUN network to prevent unauthorized access.</a:t>
            </a:r>
            <a:endParaRPr lang="en-US" sz="175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8970169" cy="708779"/>
          </a:xfrm>
          <a:prstGeom prst="rect">
            <a:avLst/>
          </a:prstGeom>
          <a:noFill/>
        </p:spPr>
        <p:txBody>
          <a:bodyPr wrap="none" lIns="0" tIns="0" rIns="0" bIns="0" rtlCol="0" anchor="t"/>
          <a:lstStyle/>
          <a:p>
            <a:pPr marL="0" indent="0">
              <a:lnSpc>
                <a:spcPts val="5550"/>
              </a:lnSpc>
              <a:buNone/>
            </a:pPr>
            <a:r>
              <a:rPr lang="en-US" sz="4450">
                <a:solidFill>
                  <a:srgbClr val="030303"/>
                </a:solidFill>
                <a:latin typeface="DM Sans Semi Bold" pitchFamily="34" charset="0"/>
                <a:ea typeface="DM Sans Semi Bold" pitchFamily="34" charset="-122"/>
                <a:cs typeface="DM Sans Semi Bold" pitchFamily="34" charset="-120"/>
              </a:rPr>
              <a:t>Message Encryption and Storage</a:t>
            </a:r>
            <a:endParaRPr lang="en-US" sz="4450"/>
          </a:p>
        </p:txBody>
      </p:sp>
      <p:sp>
        <p:nvSpPr>
          <p:cNvPr id="3" name="Text 1"/>
          <p:cNvSpPr/>
          <p:nvPr/>
        </p:nvSpPr>
        <p:spPr>
          <a:xfrm>
            <a:off x="793790" y="3815715"/>
            <a:ext cx="3210044" cy="354330"/>
          </a:xfrm>
          <a:prstGeom prst="rect">
            <a:avLst/>
          </a:prstGeom>
          <a:noFill/>
        </p:spPr>
        <p:txBody>
          <a:bodyPr wrap="none" lIns="0" tIns="0" rIns="0" bIns="0" rtlCol="0" anchor="t"/>
          <a:lstStyle/>
          <a:p>
            <a:pPr marL="0" indent="0">
              <a:lnSpc>
                <a:spcPts val="2750"/>
              </a:lnSpc>
              <a:buNone/>
            </a:pPr>
            <a:r>
              <a:rPr lang="en-US" sz="2200">
                <a:solidFill>
                  <a:srgbClr val="030303"/>
                </a:solidFill>
                <a:latin typeface="DM Sans Semi Bold" pitchFamily="34" charset="0"/>
                <a:ea typeface="DM Sans Semi Bold" pitchFamily="34" charset="-122"/>
                <a:cs typeface="DM Sans Semi Bold" pitchFamily="34" charset="-120"/>
              </a:rPr>
              <a:t>End-to-End Encryption</a:t>
            </a:r>
            <a:endParaRPr lang="en-US" sz="2200"/>
          </a:p>
        </p:txBody>
      </p:sp>
      <p:sp>
        <p:nvSpPr>
          <p:cNvPr id="4" name="Text 2"/>
          <p:cNvSpPr/>
          <p:nvPr/>
        </p:nvSpPr>
        <p:spPr>
          <a:xfrm>
            <a:off x="793790" y="4396859"/>
            <a:ext cx="6244709" cy="1088708"/>
          </a:xfrm>
          <a:prstGeom prst="rect">
            <a:avLst/>
          </a:prstGeom>
          <a:noFill/>
        </p:spPr>
        <p:txBody>
          <a:bodyPr wrap="square" lIns="0" tIns="0" rIns="0" bIns="0" rtlCol="0" anchor="t"/>
          <a:lstStyle/>
          <a:p>
            <a:pPr marL="0" indent="0">
              <a:lnSpc>
                <a:spcPts val="2850"/>
              </a:lnSpc>
              <a:buNone/>
            </a:pPr>
            <a:r>
              <a:rPr lang="en-US" sz="1750">
                <a:solidFill>
                  <a:srgbClr val="464646"/>
                </a:solidFill>
                <a:latin typeface="Inter Medium" pitchFamily="34" charset="0"/>
                <a:ea typeface="Inter Medium" pitchFamily="34" charset="-122"/>
                <a:cs typeface="Inter Medium" pitchFamily="34" charset="-120"/>
              </a:rPr>
              <a:t>Messages are encrypted using SEA before being stored in GUN.js, ensuring that only the intended recipient can decrypt and read the messages.</a:t>
            </a:r>
            <a:endParaRPr lang="en-US" sz="1750"/>
          </a:p>
        </p:txBody>
      </p:sp>
      <p:sp>
        <p:nvSpPr>
          <p:cNvPr id="5" name="Text 3"/>
          <p:cNvSpPr/>
          <p:nvPr/>
        </p:nvSpPr>
        <p:spPr>
          <a:xfrm>
            <a:off x="7599521" y="3815715"/>
            <a:ext cx="3905726" cy="354330"/>
          </a:xfrm>
          <a:prstGeom prst="rect">
            <a:avLst/>
          </a:prstGeom>
          <a:noFill/>
        </p:spPr>
        <p:txBody>
          <a:bodyPr wrap="none" lIns="0" tIns="0" rIns="0" bIns="0" rtlCol="0" anchor="t"/>
          <a:lstStyle/>
          <a:p>
            <a:pPr marL="0" indent="0">
              <a:lnSpc>
                <a:spcPts val="2750"/>
              </a:lnSpc>
              <a:buNone/>
            </a:pPr>
            <a:r>
              <a:rPr lang="en-US" sz="2200">
                <a:solidFill>
                  <a:srgbClr val="030303"/>
                </a:solidFill>
                <a:latin typeface="DM Sans Semi Bold" pitchFamily="34" charset="0"/>
                <a:ea typeface="DM Sans Semi Bold" pitchFamily="34" charset="-122"/>
                <a:cs typeface="DM Sans Semi Bold" pitchFamily="34" charset="-120"/>
              </a:rPr>
              <a:t>Protection from Interception</a:t>
            </a:r>
            <a:endParaRPr lang="en-US" sz="2200"/>
          </a:p>
        </p:txBody>
      </p:sp>
      <p:sp>
        <p:nvSpPr>
          <p:cNvPr id="6" name="Text 4"/>
          <p:cNvSpPr/>
          <p:nvPr/>
        </p:nvSpPr>
        <p:spPr>
          <a:xfrm>
            <a:off x="7599521" y="4396859"/>
            <a:ext cx="6244709" cy="725805"/>
          </a:xfrm>
          <a:prstGeom prst="rect">
            <a:avLst/>
          </a:prstGeom>
          <a:noFill/>
        </p:spPr>
        <p:txBody>
          <a:bodyPr wrap="square" lIns="0" tIns="0" rIns="0" bIns="0" rtlCol="0" anchor="t"/>
          <a:lstStyle/>
          <a:p>
            <a:pPr marL="0" indent="0">
              <a:lnSpc>
                <a:spcPts val="2850"/>
              </a:lnSpc>
              <a:buNone/>
            </a:pPr>
            <a:r>
              <a:rPr lang="en-US" sz="1750">
                <a:solidFill>
                  <a:srgbClr val="464646"/>
                </a:solidFill>
                <a:latin typeface="Inter Medium" pitchFamily="34" charset="0"/>
                <a:ea typeface="Inter Medium" pitchFamily="34" charset="-122"/>
                <a:cs typeface="Inter Medium" pitchFamily="34" charset="-120"/>
              </a:rPr>
              <a:t>Encryption protects messages from third-party interception, providing a secure communication channel.</a:t>
            </a:r>
            <a:endParaRPr lang="en-US" sz="175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735" y="581620"/>
            <a:ext cx="7664529" cy="1320879"/>
          </a:xfrm>
          <a:prstGeom prst="rect">
            <a:avLst/>
          </a:prstGeom>
          <a:noFill/>
        </p:spPr>
        <p:txBody>
          <a:bodyPr wrap="square" lIns="0" tIns="0" rIns="0" bIns="0" rtlCol="0" anchor="t"/>
          <a:lstStyle/>
          <a:p>
            <a:pPr marL="0" indent="0">
              <a:lnSpc>
                <a:spcPts val="5200"/>
              </a:lnSpc>
              <a:buNone/>
            </a:pPr>
            <a:r>
              <a:rPr lang="en-US" sz="4150">
                <a:solidFill>
                  <a:srgbClr val="030303"/>
                </a:solidFill>
                <a:latin typeface="DM Sans Semi Bold" pitchFamily="34" charset="0"/>
                <a:ea typeface="DM Sans Semi Bold" pitchFamily="34" charset="-122"/>
                <a:cs typeface="DM Sans Semi Bold" pitchFamily="34" charset="-120"/>
              </a:rPr>
              <a:t>Data Redundancy and Retrieval with AXE</a:t>
            </a:r>
            <a:endParaRPr lang="en-US" sz="4150"/>
          </a:p>
        </p:txBody>
      </p:sp>
      <p:sp>
        <p:nvSpPr>
          <p:cNvPr id="4" name="Shape 1"/>
          <p:cNvSpPr/>
          <p:nvPr/>
        </p:nvSpPr>
        <p:spPr>
          <a:xfrm>
            <a:off x="1045250" y="2219444"/>
            <a:ext cx="22860" cy="5428536"/>
          </a:xfrm>
          <a:prstGeom prst="roundRect">
            <a:avLst>
              <a:gd name="adj" fmla="val 138692"/>
            </a:avLst>
          </a:prstGeom>
          <a:solidFill>
            <a:srgbClr val="D8D4D4"/>
          </a:solidFill>
        </p:spPr>
        <p:txBody>
          <a:bodyPr/>
          <a:lstStyle/>
          <a:p>
            <a:endParaRPr/>
          </a:p>
        </p:txBody>
      </p:sp>
      <p:sp>
        <p:nvSpPr>
          <p:cNvPr id="5" name="Shape 2"/>
          <p:cNvSpPr/>
          <p:nvPr/>
        </p:nvSpPr>
        <p:spPr>
          <a:xfrm>
            <a:off x="1271588" y="2683550"/>
            <a:ext cx="739735" cy="22860"/>
          </a:xfrm>
          <a:prstGeom prst="roundRect">
            <a:avLst>
              <a:gd name="adj" fmla="val 138692"/>
            </a:avLst>
          </a:prstGeom>
          <a:solidFill>
            <a:srgbClr val="D8D4D4"/>
          </a:solidFill>
        </p:spPr>
        <p:txBody>
          <a:bodyPr/>
          <a:lstStyle/>
          <a:p>
            <a:endParaRPr/>
          </a:p>
        </p:txBody>
      </p:sp>
      <p:sp>
        <p:nvSpPr>
          <p:cNvPr id="6" name="Shape 3"/>
          <p:cNvSpPr/>
          <p:nvPr/>
        </p:nvSpPr>
        <p:spPr>
          <a:xfrm>
            <a:off x="818912" y="2457212"/>
            <a:ext cx="475536" cy="475536"/>
          </a:xfrm>
          <a:prstGeom prst="roundRect">
            <a:avLst>
              <a:gd name="adj" fmla="val 6667"/>
            </a:avLst>
          </a:prstGeom>
          <a:solidFill>
            <a:srgbClr val="F2EEEE"/>
          </a:solidFill>
        </p:spPr>
        <p:txBody>
          <a:bodyPr/>
          <a:lstStyle/>
          <a:p>
            <a:endParaRPr/>
          </a:p>
        </p:txBody>
      </p:sp>
      <p:sp>
        <p:nvSpPr>
          <p:cNvPr id="7" name="Text 4"/>
          <p:cNvSpPr/>
          <p:nvPr/>
        </p:nvSpPr>
        <p:spPr>
          <a:xfrm>
            <a:off x="1001435" y="2536388"/>
            <a:ext cx="110371" cy="317063"/>
          </a:xfrm>
          <a:prstGeom prst="rect">
            <a:avLst/>
          </a:prstGeom>
          <a:noFill/>
        </p:spPr>
        <p:txBody>
          <a:bodyPr wrap="none" lIns="0" tIns="0" rIns="0" bIns="0" rtlCol="0" anchor="t"/>
          <a:lstStyle/>
          <a:p>
            <a:pPr marL="0" indent="0" algn="ctr">
              <a:lnSpc>
                <a:spcPts val="2450"/>
              </a:lnSpc>
              <a:buNone/>
            </a:pPr>
            <a:r>
              <a:rPr lang="en-US" sz="2450">
                <a:solidFill>
                  <a:srgbClr val="464646"/>
                </a:solidFill>
                <a:latin typeface="DM Sans Semi Bold" pitchFamily="34" charset="0"/>
                <a:ea typeface="DM Sans Semi Bold" pitchFamily="34" charset="-122"/>
                <a:cs typeface="DM Sans Semi Bold" pitchFamily="34" charset="-120"/>
              </a:rPr>
              <a:t>1</a:t>
            </a:r>
            <a:endParaRPr lang="en-US" sz="2450"/>
          </a:p>
        </p:txBody>
      </p:sp>
      <p:sp>
        <p:nvSpPr>
          <p:cNvPr id="8" name="Text 5"/>
          <p:cNvSpPr/>
          <p:nvPr/>
        </p:nvSpPr>
        <p:spPr>
          <a:xfrm>
            <a:off x="2219087" y="2430780"/>
            <a:ext cx="2641997" cy="330160"/>
          </a:xfrm>
          <a:prstGeom prst="rect">
            <a:avLst/>
          </a:prstGeom>
          <a:noFill/>
        </p:spPr>
        <p:txBody>
          <a:bodyPr wrap="none" lIns="0" tIns="0" rIns="0" bIns="0" rtlCol="0" anchor="t"/>
          <a:lstStyle/>
          <a:p>
            <a:pPr marL="0" indent="0" algn="l">
              <a:lnSpc>
                <a:spcPts val="2600"/>
              </a:lnSpc>
              <a:buNone/>
            </a:pPr>
            <a:r>
              <a:rPr lang="en-US" sz="2050">
                <a:solidFill>
                  <a:srgbClr val="464646"/>
                </a:solidFill>
                <a:latin typeface="DM Sans Semi Bold" pitchFamily="34" charset="0"/>
                <a:ea typeface="DM Sans Semi Bold" pitchFamily="34" charset="-122"/>
                <a:cs typeface="DM Sans Semi Bold" pitchFamily="34" charset="-120"/>
              </a:rPr>
              <a:t>AXE’s Relay Server</a:t>
            </a:r>
            <a:endParaRPr lang="en-US" sz="2050"/>
          </a:p>
        </p:txBody>
      </p:sp>
      <p:sp>
        <p:nvSpPr>
          <p:cNvPr id="9" name="Text 6"/>
          <p:cNvSpPr/>
          <p:nvPr/>
        </p:nvSpPr>
        <p:spPr>
          <a:xfrm>
            <a:off x="2219087" y="2887742"/>
            <a:ext cx="6185178" cy="676275"/>
          </a:xfrm>
          <a:prstGeom prst="rect">
            <a:avLst/>
          </a:prstGeom>
          <a:noFill/>
        </p:spPr>
        <p:txBody>
          <a:bodyPr wrap="square" lIns="0" tIns="0" rIns="0" bIns="0" rtlCol="0" anchor="t"/>
          <a:lstStyle/>
          <a:p>
            <a:pPr marL="0" indent="0" algn="l">
              <a:lnSpc>
                <a:spcPts val="2650"/>
              </a:lnSpc>
              <a:buNone/>
            </a:pPr>
            <a:r>
              <a:rPr lang="en-US" sz="1650">
                <a:solidFill>
                  <a:srgbClr val="464646"/>
                </a:solidFill>
                <a:latin typeface="Inter Medium" pitchFamily="34" charset="0"/>
                <a:ea typeface="Inter Medium" pitchFamily="34" charset="-122"/>
                <a:cs typeface="Inter Medium" pitchFamily="34" charset="-120"/>
              </a:rPr>
              <a:t>Cypher Chat retains message history even if a user’s local storage is deleted.</a:t>
            </a:r>
            <a:endParaRPr lang="en-US" sz="1650"/>
          </a:p>
        </p:txBody>
      </p:sp>
      <p:sp>
        <p:nvSpPr>
          <p:cNvPr id="10" name="Shape 7"/>
          <p:cNvSpPr/>
          <p:nvPr/>
        </p:nvSpPr>
        <p:spPr>
          <a:xfrm>
            <a:off x="1271588" y="4450794"/>
            <a:ext cx="739735" cy="22860"/>
          </a:xfrm>
          <a:prstGeom prst="roundRect">
            <a:avLst>
              <a:gd name="adj" fmla="val 138692"/>
            </a:avLst>
          </a:prstGeom>
          <a:solidFill>
            <a:srgbClr val="D8D4D4"/>
          </a:solidFill>
        </p:spPr>
        <p:txBody>
          <a:bodyPr/>
          <a:lstStyle/>
          <a:p>
            <a:endParaRPr/>
          </a:p>
        </p:txBody>
      </p:sp>
      <p:sp>
        <p:nvSpPr>
          <p:cNvPr id="11" name="Shape 8"/>
          <p:cNvSpPr/>
          <p:nvPr/>
        </p:nvSpPr>
        <p:spPr>
          <a:xfrm>
            <a:off x="818912" y="4224457"/>
            <a:ext cx="475536" cy="475536"/>
          </a:xfrm>
          <a:prstGeom prst="roundRect">
            <a:avLst>
              <a:gd name="adj" fmla="val 6667"/>
            </a:avLst>
          </a:prstGeom>
          <a:solidFill>
            <a:srgbClr val="F2EEEE"/>
          </a:solidFill>
        </p:spPr>
        <p:txBody>
          <a:bodyPr/>
          <a:lstStyle/>
          <a:p>
            <a:endParaRPr/>
          </a:p>
        </p:txBody>
      </p:sp>
      <p:sp>
        <p:nvSpPr>
          <p:cNvPr id="12" name="Text 9"/>
          <p:cNvSpPr/>
          <p:nvPr/>
        </p:nvSpPr>
        <p:spPr>
          <a:xfrm>
            <a:off x="965240" y="4303633"/>
            <a:ext cx="182880" cy="317063"/>
          </a:xfrm>
          <a:prstGeom prst="rect">
            <a:avLst/>
          </a:prstGeom>
          <a:noFill/>
        </p:spPr>
        <p:txBody>
          <a:bodyPr wrap="none" lIns="0" tIns="0" rIns="0" bIns="0" rtlCol="0" anchor="t"/>
          <a:lstStyle/>
          <a:p>
            <a:pPr marL="0" indent="0" algn="ctr">
              <a:lnSpc>
                <a:spcPts val="2450"/>
              </a:lnSpc>
              <a:buNone/>
            </a:pPr>
            <a:r>
              <a:rPr lang="en-US" sz="2450">
                <a:solidFill>
                  <a:srgbClr val="464646"/>
                </a:solidFill>
                <a:latin typeface="DM Sans Semi Bold" pitchFamily="34" charset="0"/>
                <a:ea typeface="DM Sans Semi Bold" pitchFamily="34" charset="-122"/>
                <a:cs typeface="DM Sans Semi Bold" pitchFamily="34" charset="-120"/>
              </a:rPr>
              <a:t>2</a:t>
            </a:r>
            <a:endParaRPr lang="en-US" sz="2450"/>
          </a:p>
        </p:txBody>
      </p:sp>
      <p:sp>
        <p:nvSpPr>
          <p:cNvPr id="13" name="Text 10"/>
          <p:cNvSpPr/>
          <p:nvPr/>
        </p:nvSpPr>
        <p:spPr>
          <a:xfrm>
            <a:off x="2219087" y="4198025"/>
            <a:ext cx="2641997" cy="330160"/>
          </a:xfrm>
          <a:prstGeom prst="rect">
            <a:avLst/>
          </a:prstGeom>
          <a:noFill/>
        </p:spPr>
        <p:txBody>
          <a:bodyPr wrap="none" lIns="0" tIns="0" rIns="0" bIns="0" rtlCol="0" anchor="t"/>
          <a:lstStyle/>
          <a:p>
            <a:pPr marL="0" indent="0" algn="l">
              <a:lnSpc>
                <a:spcPts val="2600"/>
              </a:lnSpc>
              <a:buNone/>
            </a:pPr>
            <a:r>
              <a:rPr lang="en-US" sz="2050">
                <a:solidFill>
                  <a:srgbClr val="464646"/>
                </a:solidFill>
                <a:latin typeface="DM Sans Semi Bold" pitchFamily="34" charset="0"/>
                <a:ea typeface="DM Sans Semi Bold" pitchFamily="34" charset="-122"/>
                <a:cs typeface="DM Sans Semi Bold" pitchFamily="34" charset="-120"/>
              </a:rPr>
              <a:t>Consistent Retrieval</a:t>
            </a:r>
            <a:endParaRPr lang="en-US" sz="2050"/>
          </a:p>
        </p:txBody>
      </p:sp>
      <p:sp>
        <p:nvSpPr>
          <p:cNvPr id="14" name="Text 11"/>
          <p:cNvSpPr/>
          <p:nvPr/>
        </p:nvSpPr>
        <p:spPr>
          <a:xfrm>
            <a:off x="2219087" y="4654987"/>
            <a:ext cx="6185178" cy="1014413"/>
          </a:xfrm>
          <a:prstGeom prst="rect">
            <a:avLst/>
          </a:prstGeom>
          <a:noFill/>
        </p:spPr>
        <p:txBody>
          <a:bodyPr wrap="square" lIns="0" tIns="0" rIns="0" bIns="0" rtlCol="0" anchor="t"/>
          <a:lstStyle/>
          <a:p>
            <a:pPr marL="0" indent="0" algn="l">
              <a:lnSpc>
                <a:spcPts val="2650"/>
              </a:lnSpc>
              <a:buNone/>
            </a:pPr>
            <a:r>
              <a:rPr lang="en-US" sz="1650">
                <a:solidFill>
                  <a:srgbClr val="464646"/>
                </a:solidFill>
                <a:latin typeface="Inter Medium" pitchFamily="34" charset="0"/>
                <a:ea typeface="Inter Medium" pitchFamily="34" charset="-122"/>
                <a:cs typeface="Inter Medium" pitchFamily="34" charset="-120"/>
              </a:rPr>
              <a:t>Data retrieval from the relay server was consistently successful in testing, confirming that message continuity is preserved across sessions and devices.</a:t>
            </a:r>
            <a:endParaRPr lang="en-US" sz="1650"/>
          </a:p>
        </p:txBody>
      </p:sp>
      <p:sp>
        <p:nvSpPr>
          <p:cNvPr id="15" name="Shape 12"/>
          <p:cNvSpPr/>
          <p:nvPr/>
        </p:nvSpPr>
        <p:spPr>
          <a:xfrm>
            <a:off x="1271588" y="6556177"/>
            <a:ext cx="739735" cy="22860"/>
          </a:xfrm>
          <a:prstGeom prst="roundRect">
            <a:avLst>
              <a:gd name="adj" fmla="val 138692"/>
            </a:avLst>
          </a:prstGeom>
          <a:solidFill>
            <a:srgbClr val="D8D4D4"/>
          </a:solidFill>
        </p:spPr>
        <p:txBody>
          <a:bodyPr/>
          <a:lstStyle/>
          <a:p>
            <a:endParaRPr/>
          </a:p>
        </p:txBody>
      </p:sp>
      <p:sp>
        <p:nvSpPr>
          <p:cNvPr id="16" name="Shape 13"/>
          <p:cNvSpPr/>
          <p:nvPr/>
        </p:nvSpPr>
        <p:spPr>
          <a:xfrm>
            <a:off x="818912" y="6329839"/>
            <a:ext cx="475536" cy="475536"/>
          </a:xfrm>
          <a:prstGeom prst="roundRect">
            <a:avLst>
              <a:gd name="adj" fmla="val 6667"/>
            </a:avLst>
          </a:prstGeom>
          <a:solidFill>
            <a:srgbClr val="F2EEEE"/>
          </a:solidFill>
        </p:spPr>
        <p:txBody>
          <a:bodyPr/>
          <a:lstStyle/>
          <a:p>
            <a:endParaRPr/>
          </a:p>
        </p:txBody>
      </p:sp>
      <p:sp>
        <p:nvSpPr>
          <p:cNvPr id="17" name="Text 14"/>
          <p:cNvSpPr/>
          <p:nvPr/>
        </p:nvSpPr>
        <p:spPr>
          <a:xfrm>
            <a:off x="961668" y="6409015"/>
            <a:ext cx="189905" cy="317063"/>
          </a:xfrm>
          <a:prstGeom prst="rect">
            <a:avLst/>
          </a:prstGeom>
          <a:noFill/>
        </p:spPr>
        <p:txBody>
          <a:bodyPr wrap="none" lIns="0" tIns="0" rIns="0" bIns="0" rtlCol="0" anchor="t"/>
          <a:lstStyle/>
          <a:p>
            <a:pPr marL="0" indent="0" algn="ctr">
              <a:lnSpc>
                <a:spcPts val="2450"/>
              </a:lnSpc>
              <a:buNone/>
            </a:pPr>
            <a:r>
              <a:rPr lang="en-US" sz="2450">
                <a:solidFill>
                  <a:srgbClr val="464646"/>
                </a:solidFill>
                <a:latin typeface="DM Sans Semi Bold" pitchFamily="34" charset="0"/>
                <a:ea typeface="DM Sans Semi Bold" pitchFamily="34" charset="-122"/>
                <a:cs typeface="DM Sans Semi Bold" pitchFamily="34" charset="-120"/>
              </a:rPr>
              <a:t>3</a:t>
            </a:r>
            <a:endParaRPr lang="en-US" sz="2450"/>
          </a:p>
        </p:txBody>
      </p:sp>
      <p:sp>
        <p:nvSpPr>
          <p:cNvPr id="18" name="Text 15"/>
          <p:cNvSpPr/>
          <p:nvPr/>
        </p:nvSpPr>
        <p:spPr>
          <a:xfrm>
            <a:off x="2219087" y="6303407"/>
            <a:ext cx="2659856" cy="330160"/>
          </a:xfrm>
          <a:prstGeom prst="rect">
            <a:avLst/>
          </a:prstGeom>
          <a:noFill/>
        </p:spPr>
        <p:txBody>
          <a:bodyPr wrap="none" lIns="0" tIns="0" rIns="0" bIns="0" rtlCol="0" anchor="t"/>
          <a:lstStyle/>
          <a:p>
            <a:pPr marL="0" indent="0" algn="l">
              <a:lnSpc>
                <a:spcPts val="2600"/>
              </a:lnSpc>
              <a:buNone/>
            </a:pPr>
            <a:r>
              <a:rPr lang="en-US" sz="2050">
                <a:solidFill>
                  <a:srgbClr val="464646"/>
                </a:solidFill>
                <a:latin typeface="DM Sans Semi Bold" pitchFamily="34" charset="0"/>
                <a:ea typeface="DM Sans Semi Bold" pitchFamily="34" charset="-122"/>
                <a:cs typeface="DM Sans Semi Bold" pitchFamily="34" charset="-120"/>
              </a:rPr>
              <a:t>Fail-Safe Mechanism</a:t>
            </a:r>
            <a:endParaRPr lang="en-US" sz="2050"/>
          </a:p>
        </p:txBody>
      </p:sp>
      <p:sp>
        <p:nvSpPr>
          <p:cNvPr id="19" name="Text 16"/>
          <p:cNvSpPr/>
          <p:nvPr/>
        </p:nvSpPr>
        <p:spPr>
          <a:xfrm>
            <a:off x="2219087" y="6760369"/>
            <a:ext cx="6185178" cy="676275"/>
          </a:xfrm>
          <a:prstGeom prst="rect">
            <a:avLst/>
          </a:prstGeom>
          <a:noFill/>
        </p:spPr>
        <p:txBody>
          <a:bodyPr wrap="square" lIns="0" tIns="0" rIns="0" bIns="0" rtlCol="0" anchor="t"/>
          <a:lstStyle/>
          <a:p>
            <a:pPr marL="0" indent="0" algn="l">
              <a:lnSpc>
                <a:spcPts val="2650"/>
              </a:lnSpc>
              <a:buNone/>
            </a:pPr>
            <a:r>
              <a:rPr lang="en-US" sz="1650">
                <a:solidFill>
                  <a:srgbClr val="464646"/>
                </a:solidFill>
                <a:latin typeface="Inter Medium" pitchFamily="34" charset="0"/>
                <a:ea typeface="Inter Medium" pitchFamily="34" charset="-122"/>
                <a:cs typeface="Inter Medium" pitchFamily="34" charset="-120"/>
              </a:rPr>
              <a:t>Users never lose access to their chat history thanks to this redundancy.</a:t>
            </a:r>
            <a:endParaRPr lang="en-US" sz="165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62720"/>
            <a:ext cx="7414974" cy="708779"/>
          </a:xfrm>
          <a:prstGeom prst="rect">
            <a:avLst/>
          </a:prstGeom>
          <a:noFill/>
        </p:spPr>
        <p:txBody>
          <a:bodyPr wrap="none" lIns="0" tIns="0" rIns="0" bIns="0" rtlCol="0" anchor="t"/>
          <a:lstStyle/>
          <a:p>
            <a:pPr marL="0" indent="0">
              <a:lnSpc>
                <a:spcPts val="5550"/>
              </a:lnSpc>
              <a:buNone/>
            </a:pPr>
            <a:r>
              <a:rPr lang="en-US" sz="4450">
                <a:solidFill>
                  <a:srgbClr val="030303"/>
                </a:solidFill>
                <a:latin typeface="DM Sans Semi Bold" pitchFamily="34" charset="0"/>
                <a:ea typeface="DM Sans Semi Bold" pitchFamily="34" charset="-122"/>
                <a:cs typeface="DM Sans Semi Bold" pitchFamily="34" charset="-120"/>
              </a:rPr>
              <a:t>Unread Message Indicators</a:t>
            </a:r>
            <a:endParaRPr lang="en-US" sz="4450"/>
          </a:p>
        </p:txBody>
      </p:sp>
      <p:pic>
        <p:nvPicPr>
          <p:cNvPr id="4" name="Image 1" descr="preencoded.png"/>
          <p:cNvPicPr>
            <a:picLocks noChangeAspect="1"/>
          </p:cNvPicPr>
          <p:nvPr/>
        </p:nvPicPr>
        <p:blipFill>
          <a:blip r:embed="rId4"/>
          <a:stretch>
            <a:fillRect/>
          </a:stretch>
        </p:blipFill>
        <p:spPr>
          <a:xfrm>
            <a:off x="793790" y="4711660"/>
            <a:ext cx="6521410" cy="907256"/>
          </a:xfrm>
          <a:prstGeom prst="rect">
            <a:avLst/>
          </a:prstGeom>
        </p:spPr>
      </p:pic>
      <p:sp>
        <p:nvSpPr>
          <p:cNvPr id="5" name="Text 1"/>
          <p:cNvSpPr/>
          <p:nvPr/>
        </p:nvSpPr>
        <p:spPr>
          <a:xfrm>
            <a:off x="1020604" y="5959078"/>
            <a:ext cx="3705939" cy="354330"/>
          </a:xfrm>
          <a:prstGeom prst="rect">
            <a:avLst/>
          </a:prstGeom>
          <a:noFill/>
        </p:spPr>
        <p:txBody>
          <a:bodyPr wrap="none" lIns="0" tIns="0" rIns="0" bIns="0" rtlCol="0" anchor="t"/>
          <a:lstStyle/>
          <a:p>
            <a:pPr marL="0" indent="0" algn="l">
              <a:lnSpc>
                <a:spcPts val="2750"/>
              </a:lnSpc>
              <a:buNone/>
            </a:pPr>
            <a:r>
              <a:rPr lang="en-US" sz="2200">
                <a:solidFill>
                  <a:srgbClr val="464646"/>
                </a:solidFill>
                <a:latin typeface="DM Sans Semi Bold" pitchFamily="34" charset="0"/>
                <a:ea typeface="DM Sans Semi Bold" pitchFamily="34" charset="-122"/>
                <a:cs typeface="DM Sans Semi Bold" pitchFamily="34" charset="-120"/>
              </a:rPr>
              <a:t>Unread Message Indicators</a:t>
            </a:r>
            <a:endParaRPr lang="en-US" sz="2200"/>
          </a:p>
        </p:txBody>
      </p:sp>
      <p:sp>
        <p:nvSpPr>
          <p:cNvPr id="6" name="Text 2"/>
          <p:cNvSpPr/>
          <p:nvPr/>
        </p:nvSpPr>
        <p:spPr>
          <a:xfrm>
            <a:off x="1020604" y="6449497"/>
            <a:ext cx="6067782" cy="725805"/>
          </a:xfrm>
          <a:prstGeom prst="rect">
            <a:avLst/>
          </a:prstGeom>
          <a:noFill/>
        </p:spPr>
        <p:txBody>
          <a:bodyPr wrap="square" lIns="0" tIns="0" rIns="0" bIns="0" rtlCol="0" anchor="t"/>
          <a:lstStyle/>
          <a:p>
            <a:pPr marL="0" indent="0" algn="l">
              <a:lnSpc>
                <a:spcPts val="2850"/>
              </a:lnSpc>
              <a:buNone/>
            </a:pPr>
            <a:r>
              <a:rPr lang="en-US" sz="1750">
                <a:solidFill>
                  <a:srgbClr val="464646"/>
                </a:solidFill>
                <a:latin typeface="Inter Medium" pitchFamily="34" charset="0"/>
                <a:ea typeface="Inter Medium" pitchFamily="34" charset="-122"/>
                <a:cs typeface="Inter Medium" pitchFamily="34" charset="-120"/>
              </a:rPr>
              <a:t>A visual indicator notifies users of unread messages when they are not at the bottom of the chat.</a:t>
            </a:r>
            <a:endParaRPr lang="en-US" sz="1750"/>
          </a:p>
        </p:txBody>
      </p:sp>
      <p:pic>
        <p:nvPicPr>
          <p:cNvPr id="7" name="Image 2" descr="preencoded.png"/>
          <p:cNvPicPr>
            <a:picLocks noChangeAspect="1"/>
          </p:cNvPicPr>
          <p:nvPr/>
        </p:nvPicPr>
        <p:blipFill>
          <a:blip r:embed="rId5"/>
          <a:stretch>
            <a:fillRect/>
          </a:stretch>
        </p:blipFill>
        <p:spPr>
          <a:xfrm>
            <a:off x="7315200" y="4711660"/>
            <a:ext cx="6521410" cy="907256"/>
          </a:xfrm>
          <a:prstGeom prst="rect">
            <a:avLst/>
          </a:prstGeom>
        </p:spPr>
      </p:pic>
      <p:sp>
        <p:nvSpPr>
          <p:cNvPr id="8" name="Text 3"/>
          <p:cNvSpPr/>
          <p:nvPr/>
        </p:nvSpPr>
        <p:spPr>
          <a:xfrm>
            <a:off x="7542014" y="5959078"/>
            <a:ext cx="2835235" cy="354330"/>
          </a:xfrm>
          <a:prstGeom prst="rect">
            <a:avLst/>
          </a:prstGeom>
          <a:noFill/>
        </p:spPr>
        <p:txBody>
          <a:bodyPr wrap="none" lIns="0" tIns="0" rIns="0" bIns="0" rtlCol="0" anchor="t"/>
          <a:lstStyle/>
          <a:p>
            <a:pPr marL="0" indent="0" algn="l">
              <a:lnSpc>
                <a:spcPts val="2750"/>
              </a:lnSpc>
              <a:buNone/>
            </a:pPr>
            <a:r>
              <a:rPr lang="en-US" sz="2200">
                <a:solidFill>
                  <a:srgbClr val="464646"/>
                </a:solidFill>
                <a:latin typeface="DM Sans Semi Bold" pitchFamily="34" charset="0"/>
                <a:ea typeface="DM Sans Semi Bold" pitchFamily="34" charset="-122"/>
                <a:cs typeface="DM Sans Semi Bold" pitchFamily="34" charset="-120"/>
              </a:rPr>
              <a:t>Improved Usability</a:t>
            </a:r>
            <a:endParaRPr lang="en-US" sz="2200"/>
          </a:p>
        </p:txBody>
      </p:sp>
      <p:sp>
        <p:nvSpPr>
          <p:cNvPr id="9" name="Text 4"/>
          <p:cNvSpPr/>
          <p:nvPr/>
        </p:nvSpPr>
        <p:spPr>
          <a:xfrm>
            <a:off x="7542014" y="6449497"/>
            <a:ext cx="6067782" cy="725805"/>
          </a:xfrm>
          <a:prstGeom prst="rect">
            <a:avLst/>
          </a:prstGeom>
          <a:noFill/>
        </p:spPr>
        <p:txBody>
          <a:bodyPr wrap="square" lIns="0" tIns="0" rIns="0" bIns="0" rtlCol="0" anchor="t"/>
          <a:lstStyle/>
          <a:p>
            <a:pPr marL="0" indent="0" algn="l">
              <a:lnSpc>
                <a:spcPts val="2850"/>
              </a:lnSpc>
              <a:buNone/>
            </a:pPr>
            <a:r>
              <a:rPr lang="en-US" sz="1750">
                <a:solidFill>
                  <a:srgbClr val="464646"/>
                </a:solidFill>
                <a:latin typeface="Inter Medium" pitchFamily="34" charset="0"/>
                <a:ea typeface="Inter Medium" pitchFamily="34" charset="-122"/>
                <a:cs typeface="Inter Medium" pitchFamily="34" charset="-120"/>
              </a:rPr>
              <a:t>This feature enhances usability, especially during high message volume.</a:t>
            </a:r>
            <a:endParaRPr lang="en-US" sz="175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9475" y="623768"/>
            <a:ext cx="7557849" cy="1416129"/>
          </a:xfrm>
          <a:prstGeom prst="rect">
            <a:avLst/>
          </a:prstGeom>
          <a:noFill/>
        </p:spPr>
        <p:txBody>
          <a:bodyPr wrap="square" lIns="0" tIns="0" rIns="0" bIns="0" rtlCol="0" anchor="t"/>
          <a:lstStyle/>
          <a:p>
            <a:pPr marL="0" indent="0">
              <a:lnSpc>
                <a:spcPts val="5550"/>
              </a:lnSpc>
              <a:buNone/>
            </a:pPr>
            <a:r>
              <a:rPr lang="en-US" sz="4450">
                <a:solidFill>
                  <a:srgbClr val="030303"/>
                </a:solidFill>
                <a:latin typeface="DM Sans Semi Bold" pitchFamily="34" charset="0"/>
                <a:ea typeface="DM Sans Semi Bold" pitchFamily="34" charset="-122"/>
                <a:cs typeface="DM Sans Semi Bold" pitchFamily="34" charset="-120"/>
              </a:rPr>
              <a:t>Performance and Security Analysis</a:t>
            </a:r>
            <a:endParaRPr lang="en-US" sz="4450"/>
          </a:p>
        </p:txBody>
      </p:sp>
      <p:sp>
        <p:nvSpPr>
          <p:cNvPr id="4" name="Shape 1"/>
          <p:cNvSpPr/>
          <p:nvPr/>
        </p:nvSpPr>
        <p:spPr>
          <a:xfrm>
            <a:off x="6279475" y="2379821"/>
            <a:ext cx="7557849" cy="5225891"/>
          </a:xfrm>
          <a:prstGeom prst="roundRect">
            <a:avLst>
              <a:gd name="adj" fmla="val 650"/>
            </a:avLst>
          </a:prstGeom>
          <a:noFill/>
          <a:ln w="7620">
            <a:solidFill>
              <a:srgbClr val="000000">
                <a:alpha val="8000"/>
              </a:srgbClr>
            </a:solidFill>
            <a:prstDash val="solid"/>
          </a:ln>
        </p:spPr>
        <p:txBody>
          <a:bodyPr/>
          <a:lstStyle/>
          <a:p>
            <a:endParaRPr/>
          </a:p>
        </p:txBody>
      </p:sp>
      <p:sp>
        <p:nvSpPr>
          <p:cNvPr id="5" name="Shape 2"/>
          <p:cNvSpPr/>
          <p:nvPr/>
        </p:nvSpPr>
        <p:spPr>
          <a:xfrm>
            <a:off x="6287095" y="2387441"/>
            <a:ext cx="7542609" cy="1736884"/>
          </a:xfrm>
          <a:prstGeom prst="rect">
            <a:avLst/>
          </a:prstGeom>
          <a:solidFill>
            <a:srgbClr val="FFFFFF">
              <a:alpha val="4000"/>
            </a:srgbClr>
          </a:solidFill>
        </p:spPr>
        <p:txBody>
          <a:bodyPr/>
          <a:lstStyle/>
          <a:p>
            <a:endParaRPr/>
          </a:p>
        </p:txBody>
      </p:sp>
      <p:sp>
        <p:nvSpPr>
          <p:cNvPr id="6" name="Text 3"/>
          <p:cNvSpPr/>
          <p:nvPr/>
        </p:nvSpPr>
        <p:spPr>
          <a:xfrm>
            <a:off x="6513671" y="2531031"/>
            <a:ext cx="3314343" cy="362426"/>
          </a:xfrm>
          <a:prstGeom prst="rect">
            <a:avLst/>
          </a:prstGeom>
          <a:noFill/>
        </p:spPr>
        <p:txBody>
          <a:bodyPr wrap="none" lIns="0" tIns="0" rIns="0" bIns="0" rtlCol="0" anchor="t"/>
          <a:lstStyle/>
          <a:p>
            <a:pPr marL="0" indent="0">
              <a:lnSpc>
                <a:spcPts val="2850"/>
              </a:lnSpc>
              <a:buNone/>
            </a:pPr>
            <a:r>
              <a:rPr lang="en-US" sz="1750">
                <a:solidFill>
                  <a:srgbClr val="464646"/>
                </a:solidFill>
                <a:latin typeface="Inter Medium" pitchFamily="34" charset="0"/>
                <a:ea typeface="Inter Medium" pitchFamily="34" charset="-122"/>
                <a:cs typeface="Inter Medium" pitchFamily="34" charset="-120"/>
              </a:rPr>
              <a:t>Performance</a:t>
            </a:r>
            <a:endParaRPr lang="en-US" sz="1750"/>
          </a:p>
        </p:txBody>
      </p:sp>
      <p:sp>
        <p:nvSpPr>
          <p:cNvPr id="7" name="Text 4"/>
          <p:cNvSpPr/>
          <p:nvPr/>
        </p:nvSpPr>
        <p:spPr>
          <a:xfrm>
            <a:off x="10288786" y="2531031"/>
            <a:ext cx="3314343" cy="1449705"/>
          </a:xfrm>
          <a:prstGeom prst="rect">
            <a:avLst/>
          </a:prstGeom>
          <a:noFill/>
        </p:spPr>
        <p:txBody>
          <a:bodyPr wrap="square" lIns="0" tIns="0" rIns="0" bIns="0" rtlCol="0" anchor="t"/>
          <a:lstStyle/>
          <a:p>
            <a:pPr marL="0" indent="0">
              <a:lnSpc>
                <a:spcPts val="2850"/>
              </a:lnSpc>
              <a:buNone/>
            </a:pPr>
            <a:r>
              <a:rPr lang="en-US" sz="1750">
                <a:solidFill>
                  <a:srgbClr val="464646"/>
                </a:solidFill>
                <a:latin typeface="Inter Medium" pitchFamily="34" charset="0"/>
                <a:ea typeface="Inter Medium" pitchFamily="34" charset="-122"/>
                <a:cs typeface="Inter Medium" pitchFamily="34" charset="-120"/>
              </a:rPr>
              <a:t>The decentralized architecture performed reliably, with no data loss or latency issues.</a:t>
            </a:r>
            <a:endParaRPr lang="en-US" sz="1750"/>
          </a:p>
        </p:txBody>
      </p:sp>
      <p:sp>
        <p:nvSpPr>
          <p:cNvPr id="8" name="Shape 5"/>
          <p:cNvSpPr/>
          <p:nvPr/>
        </p:nvSpPr>
        <p:spPr>
          <a:xfrm>
            <a:off x="6287095" y="4124325"/>
            <a:ext cx="7542609" cy="1736884"/>
          </a:xfrm>
          <a:prstGeom prst="rect">
            <a:avLst/>
          </a:prstGeom>
          <a:solidFill>
            <a:srgbClr val="000000">
              <a:alpha val="4000"/>
            </a:srgbClr>
          </a:solidFill>
        </p:spPr>
        <p:txBody>
          <a:bodyPr/>
          <a:lstStyle/>
          <a:p>
            <a:endParaRPr/>
          </a:p>
        </p:txBody>
      </p:sp>
      <p:sp>
        <p:nvSpPr>
          <p:cNvPr id="9" name="Text 6"/>
          <p:cNvSpPr/>
          <p:nvPr/>
        </p:nvSpPr>
        <p:spPr>
          <a:xfrm>
            <a:off x="6513671" y="4267914"/>
            <a:ext cx="3314343" cy="362426"/>
          </a:xfrm>
          <a:prstGeom prst="rect">
            <a:avLst/>
          </a:prstGeom>
          <a:noFill/>
        </p:spPr>
        <p:txBody>
          <a:bodyPr wrap="none" lIns="0" tIns="0" rIns="0" bIns="0" rtlCol="0" anchor="t"/>
          <a:lstStyle/>
          <a:p>
            <a:pPr marL="0" indent="0">
              <a:lnSpc>
                <a:spcPts val="2850"/>
              </a:lnSpc>
              <a:buNone/>
            </a:pPr>
            <a:r>
              <a:rPr lang="en-US" sz="1750">
                <a:solidFill>
                  <a:srgbClr val="464646"/>
                </a:solidFill>
                <a:latin typeface="Inter Medium" pitchFamily="34" charset="0"/>
                <a:ea typeface="Inter Medium" pitchFamily="34" charset="-122"/>
                <a:cs typeface="Inter Medium" pitchFamily="34" charset="-120"/>
              </a:rPr>
              <a:t>Security</a:t>
            </a:r>
            <a:endParaRPr lang="en-US" sz="1750"/>
          </a:p>
        </p:txBody>
      </p:sp>
      <p:sp>
        <p:nvSpPr>
          <p:cNvPr id="10" name="Text 7"/>
          <p:cNvSpPr/>
          <p:nvPr/>
        </p:nvSpPr>
        <p:spPr>
          <a:xfrm>
            <a:off x="10288786" y="4267914"/>
            <a:ext cx="3314343" cy="1449705"/>
          </a:xfrm>
          <a:prstGeom prst="rect">
            <a:avLst/>
          </a:prstGeom>
          <a:noFill/>
        </p:spPr>
        <p:txBody>
          <a:bodyPr wrap="square" lIns="0" tIns="0" rIns="0" bIns="0" rtlCol="0" anchor="t"/>
          <a:lstStyle/>
          <a:p>
            <a:pPr marL="0" indent="0">
              <a:lnSpc>
                <a:spcPts val="2850"/>
              </a:lnSpc>
              <a:buNone/>
            </a:pPr>
            <a:r>
              <a:rPr lang="en-US" sz="1750">
                <a:solidFill>
                  <a:srgbClr val="464646"/>
                </a:solidFill>
                <a:latin typeface="Inter Medium" pitchFamily="34" charset="0"/>
                <a:ea typeface="Inter Medium" pitchFamily="34" charset="-122"/>
                <a:cs typeface="Inter Medium" pitchFamily="34" charset="-120"/>
              </a:rPr>
              <a:t>End-to-end encryption and AXE’s data recovery mechanism effectively protect user data.</a:t>
            </a:r>
            <a:endParaRPr lang="en-US" sz="1750"/>
          </a:p>
        </p:txBody>
      </p:sp>
      <p:sp>
        <p:nvSpPr>
          <p:cNvPr id="11" name="Shape 8"/>
          <p:cNvSpPr/>
          <p:nvPr/>
        </p:nvSpPr>
        <p:spPr>
          <a:xfrm>
            <a:off x="6287095" y="5861209"/>
            <a:ext cx="7542609" cy="1736884"/>
          </a:xfrm>
          <a:prstGeom prst="rect">
            <a:avLst/>
          </a:prstGeom>
          <a:solidFill>
            <a:srgbClr val="FFFFFF">
              <a:alpha val="4000"/>
            </a:srgbClr>
          </a:solidFill>
        </p:spPr>
        <p:txBody>
          <a:bodyPr/>
          <a:lstStyle/>
          <a:p>
            <a:endParaRPr/>
          </a:p>
        </p:txBody>
      </p:sp>
      <p:sp>
        <p:nvSpPr>
          <p:cNvPr id="12" name="Text 9"/>
          <p:cNvSpPr/>
          <p:nvPr/>
        </p:nvSpPr>
        <p:spPr>
          <a:xfrm>
            <a:off x="6513671" y="6004798"/>
            <a:ext cx="3314343" cy="362426"/>
          </a:xfrm>
          <a:prstGeom prst="rect">
            <a:avLst/>
          </a:prstGeom>
          <a:noFill/>
        </p:spPr>
        <p:txBody>
          <a:bodyPr wrap="none" lIns="0" tIns="0" rIns="0" bIns="0" rtlCol="0" anchor="t"/>
          <a:lstStyle/>
          <a:p>
            <a:pPr marL="0" indent="0">
              <a:lnSpc>
                <a:spcPts val="2850"/>
              </a:lnSpc>
              <a:buNone/>
            </a:pPr>
            <a:r>
              <a:rPr lang="en-US" sz="1750">
                <a:solidFill>
                  <a:srgbClr val="464646"/>
                </a:solidFill>
                <a:latin typeface="Inter Medium" pitchFamily="34" charset="0"/>
                <a:ea typeface="Inter Medium" pitchFamily="34" charset="-122"/>
                <a:cs typeface="Inter Medium" pitchFamily="34" charset="-120"/>
              </a:rPr>
              <a:t>Attack Resistance</a:t>
            </a:r>
            <a:endParaRPr lang="en-US" sz="1750"/>
          </a:p>
        </p:txBody>
      </p:sp>
      <p:sp>
        <p:nvSpPr>
          <p:cNvPr id="13" name="Text 10"/>
          <p:cNvSpPr/>
          <p:nvPr/>
        </p:nvSpPr>
        <p:spPr>
          <a:xfrm>
            <a:off x="10288786" y="6004798"/>
            <a:ext cx="3314343" cy="1449705"/>
          </a:xfrm>
          <a:prstGeom prst="rect">
            <a:avLst/>
          </a:prstGeom>
          <a:noFill/>
        </p:spPr>
        <p:txBody>
          <a:bodyPr wrap="square" lIns="0" tIns="0" rIns="0" bIns="0" rtlCol="0" anchor="t"/>
          <a:lstStyle/>
          <a:p>
            <a:pPr marL="0" indent="0">
              <a:lnSpc>
                <a:spcPts val="2850"/>
              </a:lnSpc>
              <a:buNone/>
            </a:pPr>
            <a:r>
              <a:rPr lang="en-US" sz="1750">
                <a:solidFill>
                  <a:srgbClr val="464646"/>
                </a:solidFill>
                <a:latin typeface="Inter Medium" pitchFamily="34" charset="0"/>
                <a:ea typeface="Inter Medium" pitchFamily="34" charset="-122"/>
                <a:cs typeface="Inter Medium" pitchFamily="34" charset="-120"/>
              </a:rPr>
              <a:t>The application resisted simulated attacks, confirming that only authorized users can access the chat.</a:t>
            </a:r>
            <a:endParaRPr lang="en-US" sz="175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30856"/>
            <a:ext cx="7556421" cy="1417558"/>
          </a:xfrm>
          <a:prstGeom prst="rect">
            <a:avLst/>
          </a:prstGeom>
          <a:noFill/>
        </p:spPr>
        <p:txBody>
          <a:bodyPr wrap="square" lIns="0" tIns="0" rIns="0" bIns="0" rtlCol="0" anchor="t"/>
          <a:lstStyle/>
          <a:p>
            <a:pPr marL="0" indent="0">
              <a:lnSpc>
                <a:spcPts val="5550"/>
              </a:lnSpc>
              <a:buNone/>
            </a:pPr>
            <a:r>
              <a:rPr lang="en-US" sz="4450">
                <a:solidFill>
                  <a:srgbClr val="030303"/>
                </a:solidFill>
                <a:latin typeface="DM Sans Semi Bold" pitchFamily="34" charset="0"/>
                <a:ea typeface="DM Sans Semi Bold" pitchFamily="34" charset="-122"/>
                <a:cs typeface="DM Sans Semi Bold" pitchFamily="34" charset="-120"/>
              </a:rPr>
              <a:t>Conclusion and Future Development</a:t>
            </a:r>
            <a:endParaRPr lang="en-US" sz="4450"/>
          </a:p>
        </p:txBody>
      </p:sp>
      <p:sp>
        <p:nvSpPr>
          <p:cNvPr id="4" name="Shape 1"/>
          <p:cNvSpPr/>
          <p:nvPr/>
        </p:nvSpPr>
        <p:spPr>
          <a:xfrm>
            <a:off x="6280190" y="2788801"/>
            <a:ext cx="3664863" cy="4210169"/>
          </a:xfrm>
          <a:prstGeom prst="roundRect">
            <a:avLst>
              <a:gd name="adj" fmla="val 928"/>
            </a:avLst>
          </a:prstGeom>
          <a:solidFill>
            <a:srgbClr val="F2EEEE"/>
          </a:solidFill>
        </p:spPr>
        <p:txBody>
          <a:bodyPr/>
          <a:lstStyle/>
          <a:p>
            <a:endParaRPr/>
          </a:p>
        </p:txBody>
      </p:sp>
      <p:sp>
        <p:nvSpPr>
          <p:cNvPr id="5" name="Text 2"/>
          <p:cNvSpPr/>
          <p:nvPr/>
        </p:nvSpPr>
        <p:spPr>
          <a:xfrm>
            <a:off x="6469921" y="2832914"/>
            <a:ext cx="2835235" cy="354330"/>
          </a:xfrm>
          <a:prstGeom prst="rect">
            <a:avLst/>
          </a:prstGeom>
          <a:noFill/>
        </p:spPr>
        <p:txBody>
          <a:bodyPr wrap="none" lIns="0" tIns="0" rIns="0" bIns="0" rtlCol="0" anchor="t"/>
          <a:lstStyle/>
          <a:p>
            <a:pPr marL="0" indent="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Conclusion</a:t>
            </a:r>
            <a:endParaRPr lang="en-US" sz="2200" dirty="0"/>
          </a:p>
        </p:txBody>
      </p:sp>
      <p:sp>
        <p:nvSpPr>
          <p:cNvPr id="6" name="Text 3"/>
          <p:cNvSpPr/>
          <p:nvPr/>
        </p:nvSpPr>
        <p:spPr>
          <a:xfrm>
            <a:off x="6456601" y="3218736"/>
            <a:ext cx="3112452" cy="4469432"/>
          </a:xfrm>
          <a:prstGeom prst="rect">
            <a:avLst/>
          </a:prstGeom>
          <a:noFill/>
        </p:spPr>
        <p:txBody>
          <a:bodyPr wrap="square" lIns="0" tIns="0" rIns="0" bIns="0" rtlCol="0" anchor="t"/>
          <a:lstStyle/>
          <a:p>
            <a:pPr marL="0" indent="0">
              <a:lnSpc>
                <a:spcPts val="2850"/>
              </a:lnSpc>
              <a:buNone/>
            </a:pPr>
            <a:r>
              <a:rPr lang="en-US" sz="1600" dirty="0">
                <a:solidFill>
                  <a:srgbClr val="464646"/>
                </a:solidFill>
                <a:latin typeface="Inter Medium" pitchFamily="34" charset="0"/>
                <a:ea typeface="Inter Medium" pitchFamily="34" charset="-122"/>
                <a:cs typeface="Inter Medium" pitchFamily="34" charset="-120"/>
              </a:rPr>
              <a:t>Cypher Chat successfully demonstrates a secure, decentralized messaging platform with end-to-end encryption and reliable data storage. Integrating blockchain to record message timestamps for enhanced transparency, implementing two-factor authentication for additional user account security</a:t>
            </a:r>
            <a:endParaRPr lang="en-US" sz="1600" dirty="0"/>
          </a:p>
        </p:txBody>
      </p:sp>
      <p:sp>
        <p:nvSpPr>
          <p:cNvPr id="7" name="Shape 4"/>
          <p:cNvSpPr/>
          <p:nvPr/>
        </p:nvSpPr>
        <p:spPr>
          <a:xfrm>
            <a:off x="10117222" y="2548414"/>
            <a:ext cx="3664863" cy="4210169"/>
          </a:xfrm>
          <a:prstGeom prst="roundRect">
            <a:avLst>
              <a:gd name="adj" fmla="val 928"/>
            </a:avLst>
          </a:prstGeom>
          <a:solidFill>
            <a:srgbClr val="F2EEEE"/>
          </a:solidFill>
        </p:spPr>
        <p:txBody>
          <a:bodyPr/>
          <a:lstStyle/>
          <a:p>
            <a:endParaRPr dirty="0"/>
          </a:p>
        </p:txBody>
      </p:sp>
      <p:sp>
        <p:nvSpPr>
          <p:cNvPr id="8" name="Text 5"/>
          <p:cNvSpPr/>
          <p:nvPr/>
        </p:nvSpPr>
        <p:spPr>
          <a:xfrm>
            <a:off x="10398681" y="3115389"/>
            <a:ext cx="2835235" cy="354330"/>
          </a:xfrm>
          <a:prstGeom prst="rect">
            <a:avLst/>
          </a:prstGeom>
          <a:noFill/>
        </p:spPr>
        <p:txBody>
          <a:bodyPr wrap="none" lIns="0" tIns="0" rIns="0" bIns="0" rtlCol="0" anchor="t"/>
          <a:lstStyle/>
          <a:p>
            <a:pPr marL="0" indent="0">
              <a:lnSpc>
                <a:spcPts val="2750"/>
              </a:lnSpc>
              <a:buNone/>
            </a:pPr>
            <a:r>
              <a:rPr lang="en-US" sz="2200">
                <a:solidFill>
                  <a:srgbClr val="464646"/>
                </a:solidFill>
                <a:latin typeface="DM Sans Semi Bold" pitchFamily="34" charset="0"/>
                <a:ea typeface="DM Sans Semi Bold" pitchFamily="34" charset="-122"/>
                <a:cs typeface="DM Sans Semi Bold" pitchFamily="34" charset="-120"/>
              </a:rPr>
              <a:t>Future Development</a:t>
            </a:r>
            <a:endParaRPr lang="en-US" sz="2200"/>
          </a:p>
        </p:txBody>
      </p:sp>
      <p:sp>
        <p:nvSpPr>
          <p:cNvPr id="9" name="Text 6"/>
          <p:cNvSpPr/>
          <p:nvPr/>
        </p:nvSpPr>
        <p:spPr>
          <a:xfrm>
            <a:off x="10344035" y="3470691"/>
            <a:ext cx="3211235" cy="3266123"/>
          </a:xfrm>
          <a:prstGeom prst="rect">
            <a:avLst/>
          </a:prstGeom>
          <a:noFill/>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adding features for  file multimedia sharing (e.g., images, videos).</a:t>
            </a:r>
          </a:p>
          <a:p>
            <a:pPr marL="0" indent="0">
              <a:lnSpc>
                <a:spcPts val="2850"/>
              </a:lnSpc>
              <a:buNone/>
            </a:pPr>
            <a:r>
              <a:rPr lang="en-US" sz="1750" dirty="0">
                <a:solidFill>
                  <a:srgbClr val="464646"/>
                </a:solidFill>
                <a:latin typeface="Inter Medium" pitchFamily="34" charset="0"/>
                <a:ea typeface="Inter Medium" pitchFamily="34" charset="-122"/>
              </a:rPr>
              <a:t>Multiple  chat room feature</a:t>
            </a:r>
          </a:p>
          <a:p>
            <a:pPr marL="0" indent="0">
              <a:lnSpc>
                <a:spcPts val="2850"/>
              </a:lnSpc>
              <a:buNone/>
            </a:pPr>
            <a:r>
              <a:rPr lang="en-US" sz="1750" dirty="0">
                <a:solidFill>
                  <a:srgbClr val="464646"/>
                </a:solidFill>
                <a:latin typeface="Inter Medium" pitchFamily="34" charset="0"/>
                <a:ea typeface="Inter Medium" pitchFamily="34" charset="-122"/>
              </a:rPr>
              <a:t>Enhanced storage</a:t>
            </a:r>
            <a:endParaRPr lang="en-US" sz="1750"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p:spPr>
        <p:txBody>
          <a:bodyPr/>
          <a:lstStyle/>
          <a:p>
            <a:endParaRPr/>
          </a:p>
        </p:txBody>
      </p:sp>
      <p:sp>
        <p:nvSpPr>
          <p:cNvPr id="4" name="Text 1"/>
          <p:cNvSpPr/>
          <p:nvPr/>
        </p:nvSpPr>
        <p:spPr>
          <a:xfrm>
            <a:off x="742236" y="753904"/>
            <a:ext cx="5302448" cy="662821"/>
          </a:xfrm>
          <a:prstGeom prst="rect">
            <a:avLst/>
          </a:prstGeom>
          <a:noFill/>
        </p:spPr>
        <p:txBody>
          <a:bodyPr wrap="none" lIns="0" tIns="0" rIns="0" bIns="0" rtlCol="0" anchor="t"/>
          <a:lstStyle/>
          <a:p>
            <a:pPr marL="0" indent="0">
              <a:lnSpc>
                <a:spcPts val="5200"/>
              </a:lnSpc>
              <a:buNone/>
            </a:pPr>
            <a:r>
              <a:rPr lang="en-US" sz="4150">
                <a:solidFill>
                  <a:srgbClr val="030303"/>
                </a:solidFill>
                <a:latin typeface="DM Sans Semi Bold" pitchFamily="34" charset="0"/>
                <a:ea typeface="DM Sans Semi Bold" pitchFamily="34" charset="-122"/>
                <a:cs typeface="DM Sans Semi Bold" pitchFamily="34" charset="-120"/>
              </a:rPr>
              <a:t>References</a:t>
            </a:r>
            <a:endParaRPr lang="en-US" sz="4150"/>
          </a:p>
        </p:txBody>
      </p:sp>
      <p:sp>
        <p:nvSpPr>
          <p:cNvPr id="5" name="Text 2"/>
          <p:cNvSpPr/>
          <p:nvPr/>
        </p:nvSpPr>
        <p:spPr>
          <a:xfrm>
            <a:off x="742236" y="1734860"/>
            <a:ext cx="13145929" cy="339209"/>
          </a:xfrm>
          <a:prstGeom prst="rect">
            <a:avLst/>
          </a:prstGeom>
          <a:noFill/>
        </p:spPr>
        <p:txBody>
          <a:bodyPr wrap="none" lIns="0" tIns="0" rIns="0" bIns="0" rtlCol="0" anchor="t"/>
          <a:lstStyle/>
          <a:p>
            <a:pPr marL="0" indent="0">
              <a:lnSpc>
                <a:spcPts val="2650"/>
              </a:lnSpc>
              <a:buNone/>
            </a:pPr>
            <a:r>
              <a:rPr lang="en-US" sz="1650">
                <a:solidFill>
                  <a:srgbClr val="464646"/>
                </a:solidFill>
                <a:latin typeface="Inter Medium" pitchFamily="34" charset="0"/>
                <a:ea typeface="Inter Medium" pitchFamily="34" charset="-122"/>
                <a:cs typeface="Inter Medium" pitchFamily="34" charset="-120"/>
              </a:rPr>
              <a:t>**Web Links:**</a:t>
            </a:r>
            <a:endParaRPr lang="en-US" sz="1650"/>
          </a:p>
        </p:txBody>
      </p:sp>
      <p:sp>
        <p:nvSpPr>
          <p:cNvPr id="6" name="Text 3"/>
          <p:cNvSpPr/>
          <p:nvPr/>
        </p:nvSpPr>
        <p:spPr>
          <a:xfrm>
            <a:off x="742236" y="2312670"/>
            <a:ext cx="13145929" cy="678418"/>
          </a:xfrm>
          <a:prstGeom prst="rect">
            <a:avLst/>
          </a:prstGeom>
          <a:noFill/>
        </p:spPr>
        <p:txBody>
          <a:bodyPr wrap="square" lIns="0" tIns="0" rIns="0" bIns="0" rtlCol="0" anchor="t"/>
          <a:lstStyle/>
          <a:p>
            <a:pPr marL="0" indent="0">
              <a:lnSpc>
                <a:spcPts val="2650"/>
              </a:lnSpc>
              <a:buNone/>
            </a:pPr>
            <a:r>
              <a:rPr lang="en-US" sz="1650">
                <a:solidFill>
                  <a:srgbClr val="464646"/>
                </a:solidFill>
                <a:latin typeface="Inter Medium" pitchFamily="34" charset="0"/>
                <a:ea typeface="Inter Medium" pitchFamily="34" charset="-122"/>
                <a:cs typeface="Inter Medium" pitchFamily="34" charset="-120"/>
              </a:rPr>
              <a:t>1. Nakamoto, S. "Bitcoin: A peer-to-peer electronic cash system." Bitcoin.org, 2008. </a:t>
            </a:r>
            <a:r>
              <a:rPr lang="en-US" sz="1650" u="sng">
                <a:solidFill>
                  <a:srgbClr val="1C9770"/>
                </a:solidFill>
                <a:latin typeface="Inter Medium" pitchFamily="34" charset="0"/>
                <a:ea typeface="Inter Medium" pitchFamily="34" charset="-122"/>
                <a:cs typeface="Inter Medium" pitchFamily="34" charset="-120"/>
                <a:hlinkClick r:id="rId4">
                  <a:extLst>
                    <a:ext uri="{A12FA001-AC4F-418D-AE19-62706E023703}">
                      <ahyp:hlinkClr xmlns:ahyp="http://schemas.microsoft.com/office/drawing/2018/hyperlinkcolor" val="tx"/>
                    </a:ext>
                  </a:extLst>
                </a:hlinkClick>
              </a:rPr>
              <a:t>https://ainowinstitute.org/discriminatingsystems.pdf</a:t>
            </a:r>
            <a:endParaRPr lang="en-US" sz="1650"/>
          </a:p>
        </p:txBody>
      </p:sp>
      <p:sp>
        <p:nvSpPr>
          <p:cNvPr id="7" name="Text 4"/>
          <p:cNvSpPr/>
          <p:nvPr/>
        </p:nvSpPr>
        <p:spPr>
          <a:xfrm>
            <a:off x="742236" y="3229689"/>
            <a:ext cx="13145929" cy="339209"/>
          </a:xfrm>
          <a:prstGeom prst="rect">
            <a:avLst/>
          </a:prstGeom>
          <a:noFill/>
        </p:spPr>
        <p:txBody>
          <a:bodyPr wrap="none" lIns="0" tIns="0" rIns="0" bIns="0" rtlCol="0" anchor="t"/>
          <a:lstStyle/>
          <a:p>
            <a:pPr marL="0" indent="0">
              <a:lnSpc>
                <a:spcPts val="2650"/>
              </a:lnSpc>
              <a:buNone/>
            </a:pPr>
            <a:r>
              <a:rPr lang="en-US" sz="1650">
                <a:solidFill>
                  <a:srgbClr val="464646"/>
                </a:solidFill>
                <a:latin typeface="Inter Medium" pitchFamily="34" charset="0"/>
                <a:ea typeface="Inter Medium" pitchFamily="34" charset="-122"/>
                <a:cs typeface="Inter Medium" pitchFamily="34" charset="-120"/>
              </a:rPr>
              <a:t>2. West, S. M., Whittaker, M., &amp; Crawford, K. "Discriminating systems: Gender, race, and power in AI." AI Now Institute, 2019.</a:t>
            </a:r>
            <a:endParaRPr lang="en-US" sz="1650"/>
          </a:p>
        </p:txBody>
      </p:sp>
      <p:sp>
        <p:nvSpPr>
          <p:cNvPr id="8" name="Text 5"/>
          <p:cNvSpPr/>
          <p:nvPr/>
        </p:nvSpPr>
        <p:spPr>
          <a:xfrm>
            <a:off x="742236" y="3807500"/>
            <a:ext cx="13145929" cy="339209"/>
          </a:xfrm>
          <a:prstGeom prst="rect">
            <a:avLst/>
          </a:prstGeom>
          <a:noFill/>
        </p:spPr>
        <p:txBody>
          <a:bodyPr wrap="none" lIns="0" tIns="0" rIns="0" bIns="0" rtlCol="0" anchor="t"/>
          <a:lstStyle/>
          <a:p>
            <a:pPr marL="0" indent="0">
              <a:lnSpc>
                <a:spcPts val="2650"/>
              </a:lnSpc>
              <a:buNone/>
            </a:pPr>
            <a:r>
              <a:rPr lang="en-US" sz="1650">
                <a:solidFill>
                  <a:srgbClr val="464646"/>
                </a:solidFill>
                <a:latin typeface="Inter Medium" pitchFamily="34" charset="0"/>
                <a:ea typeface="Inter Medium" pitchFamily="34" charset="-122"/>
                <a:cs typeface="Inter Medium" pitchFamily="34" charset="-120"/>
              </a:rPr>
              <a:t>**Journals:**</a:t>
            </a:r>
            <a:endParaRPr lang="en-US" sz="1650"/>
          </a:p>
        </p:txBody>
      </p:sp>
      <p:sp>
        <p:nvSpPr>
          <p:cNvPr id="9" name="Text 6"/>
          <p:cNvSpPr/>
          <p:nvPr/>
        </p:nvSpPr>
        <p:spPr>
          <a:xfrm>
            <a:off x="742236" y="4385310"/>
            <a:ext cx="13145929" cy="678418"/>
          </a:xfrm>
          <a:prstGeom prst="rect">
            <a:avLst/>
          </a:prstGeom>
          <a:noFill/>
        </p:spPr>
        <p:txBody>
          <a:bodyPr wrap="square" lIns="0" tIns="0" rIns="0" bIns="0" rtlCol="0" anchor="t"/>
          <a:lstStyle/>
          <a:p>
            <a:pPr marL="0" indent="0">
              <a:lnSpc>
                <a:spcPts val="2650"/>
              </a:lnSpc>
              <a:buNone/>
            </a:pPr>
            <a:r>
              <a:rPr lang="en-US" sz="1650">
                <a:solidFill>
                  <a:srgbClr val="464646"/>
                </a:solidFill>
                <a:latin typeface="Inter Medium" pitchFamily="34" charset="0"/>
                <a:ea typeface="Inter Medium" pitchFamily="34" charset="-122"/>
                <a:cs typeface="Inter Medium" pitchFamily="34" charset="-120"/>
              </a:rPr>
              <a:t>1. Ali, M., Shea, R., Nelson, J., &amp; Freedman, M. J. "Blockstack: A global naming and storage system secured by blockchains." USENIX Annual Technical Conference (USENIX ATC 16), 2016.</a:t>
            </a:r>
            <a:endParaRPr lang="en-US" sz="1650"/>
          </a:p>
        </p:txBody>
      </p:sp>
      <p:sp>
        <p:nvSpPr>
          <p:cNvPr id="10" name="Text 7"/>
          <p:cNvSpPr/>
          <p:nvPr/>
        </p:nvSpPr>
        <p:spPr>
          <a:xfrm>
            <a:off x="742236" y="5302329"/>
            <a:ext cx="13145929" cy="678418"/>
          </a:xfrm>
          <a:prstGeom prst="rect">
            <a:avLst/>
          </a:prstGeom>
          <a:noFill/>
        </p:spPr>
        <p:txBody>
          <a:bodyPr wrap="square" lIns="0" tIns="0" rIns="0" bIns="0" rtlCol="0" anchor="t"/>
          <a:lstStyle/>
          <a:p>
            <a:pPr marL="0" indent="0">
              <a:lnSpc>
                <a:spcPts val="2650"/>
              </a:lnSpc>
              <a:buNone/>
            </a:pPr>
            <a:r>
              <a:rPr lang="en-US" sz="1650">
                <a:solidFill>
                  <a:srgbClr val="464646"/>
                </a:solidFill>
                <a:latin typeface="Inter Medium" pitchFamily="34" charset="0"/>
                <a:ea typeface="Inter Medium" pitchFamily="34" charset="-122"/>
                <a:cs typeface="Inter Medium" pitchFamily="34" charset="-120"/>
              </a:rPr>
              <a:t>2. Asuncion, H. U., &amp; Supakkul, S. "Secured chatting system using cryptography." International Journal of Scientific &amp; Technology Research, vol. 9, no. 4, 2020.</a:t>
            </a:r>
            <a:endParaRPr lang="en-US" sz="1650"/>
          </a:p>
        </p:txBody>
      </p:sp>
      <p:sp>
        <p:nvSpPr>
          <p:cNvPr id="11" name="Text 8"/>
          <p:cNvSpPr/>
          <p:nvPr/>
        </p:nvSpPr>
        <p:spPr>
          <a:xfrm>
            <a:off x="742236" y="6219349"/>
            <a:ext cx="13145929" cy="678418"/>
          </a:xfrm>
          <a:prstGeom prst="rect">
            <a:avLst/>
          </a:prstGeom>
          <a:noFill/>
        </p:spPr>
        <p:txBody>
          <a:bodyPr wrap="square" lIns="0" tIns="0" rIns="0" bIns="0" rtlCol="0" anchor="t"/>
          <a:lstStyle/>
          <a:p>
            <a:pPr marL="0" indent="0">
              <a:lnSpc>
                <a:spcPts val="2650"/>
              </a:lnSpc>
              <a:buNone/>
            </a:pPr>
            <a:r>
              <a:rPr lang="en-US" sz="1650">
                <a:solidFill>
                  <a:srgbClr val="464646"/>
                </a:solidFill>
                <a:latin typeface="Inter Medium" pitchFamily="34" charset="0"/>
                <a:ea typeface="Inter Medium" pitchFamily="34" charset="-122"/>
                <a:cs typeface="Inter Medium" pitchFamily="34" charset="-120"/>
              </a:rPr>
              <a:t>3. Vayena, E., Blasimme, A., &amp; Cohen, I. G. "Machine learning in medicine: Addressing ethical challenges." PLOS Medicine, vol. 15, no. 11, 2018. </a:t>
            </a:r>
            <a:r>
              <a:rPr lang="en-US" sz="1650" u="sng">
                <a:solidFill>
                  <a:srgbClr val="1C9770"/>
                </a:solidFill>
                <a:latin typeface="Inter Medium" pitchFamily="34" charset="0"/>
                <a:ea typeface="Inter Medium" pitchFamily="34" charset="-122"/>
                <a:cs typeface="Inter Medium" pitchFamily="34" charset="-120"/>
                <a:hlinkClick r:id="rId5">
                  <a:extLst>
                    <a:ext uri="{A12FA001-AC4F-418D-AE19-62706E023703}">
                      <ahyp:hlinkClr xmlns:ahyp="http://schemas.microsoft.com/office/drawing/2018/hyperlinkcolor" val="tx"/>
                    </a:ext>
                  </a:extLst>
                </a:hlinkClick>
              </a:rPr>
              <a:t>https://doi.org/10.1371/journal.pmed.1002689</a:t>
            </a:r>
            <a:endParaRPr lang="en-US" sz="1650"/>
          </a:p>
        </p:txBody>
      </p:sp>
      <p:sp>
        <p:nvSpPr>
          <p:cNvPr id="12" name="Text 9"/>
          <p:cNvSpPr/>
          <p:nvPr/>
        </p:nvSpPr>
        <p:spPr>
          <a:xfrm>
            <a:off x="742236" y="7136368"/>
            <a:ext cx="13145929" cy="339209"/>
          </a:xfrm>
          <a:prstGeom prst="rect">
            <a:avLst/>
          </a:prstGeom>
          <a:noFill/>
        </p:spPr>
        <p:txBody>
          <a:bodyPr wrap="none" lIns="0" tIns="0" rIns="0" bIns="0" rtlCol="0" anchor="t"/>
          <a:lstStyle/>
          <a:p>
            <a:pPr marL="0" indent="0">
              <a:lnSpc>
                <a:spcPts val="2650"/>
              </a:lnSpc>
              <a:buNone/>
            </a:pPr>
            <a:endParaRPr lang="en-US" sz="165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p:spPr>
        <p:txBody>
          <a:bodyPr/>
          <a:lstStyle/>
          <a:p>
            <a:endParaRPr/>
          </a:p>
        </p:txBody>
      </p:sp>
      <p:sp>
        <p:nvSpPr>
          <p:cNvPr id="4" name="Text 1"/>
          <p:cNvSpPr/>
          <p:nvPr/>
        </p:nvSpPr>
        <p:spPr>
          <a:xfrm>
            <a:off x="581263" y="606266"/>
            <a:ext cx="13467874" cy="265747"/>
          </a:xfrm>
          <a:prstGeom prst="rect">
            <a:avLst/>
          </a:prstGeom>
          <a:noFill/>
        </p:spPr>
        <p:txBody>
          <a:bodyPr wrap="none" lIns="0" tIns="0" rIns="0" bIns="0" rtlCol="0" anchor="t"/>
          <a:lstStyle/>
          <a:p>
            <a:pPr marL="0" indent="0">
              <a:lnSpc>
                <a:spcPts val="2050"/>
              </a:lnSpc>
              <a:buNone/>
            </a:pPr>
            <a:r>
              <a:rPr lang="en-US" sz="1300">
                <a:solidFill>
                  <a:srgbClr val="464646"/>
                </a:solidFill>
                <a:latin typeface="Inter Medium" pitchFamily="34" charset="0"/>
                <a:ea typeface="Inter Medium" pitchFamily="34" charset="-122"/>
                <a:cs typeface="Inter Medium" pitchFamily="34" charset="-120"/>
              </a:rPr>
              <a:t>**Journals:**</a:t>
            </a:r>
            <a:endParaRPr lang="en-US" sz="1300"/>
          </a:p>
        </p:txBody>
      </p:sp>
      <p:sp>
        <p:nvSpPr>
          <p:cNvPr id="5" name="Text 2"/>
          <p:cNvSpPr/>
          <p:nvPr/>
        </p:nvSpPr>
        <p:spPr>
          <a:xfrm>
            <a:off x="581263" y="1021437"/>
            <a:ext cx="13467874" cy="531495"/>
          </a:xfrm>
          <a:prstGeom prst="rect">
            <a:avLst/>
          </a:prstGeom>
          <a:noFill/>
        </p:spPr>
        <p:txBody>
          <a:bodyPr wrap="square" lIns="0" tIns="0" rIns="0" bIns="0" rtlCol="0" anchor="t"/>
          <a:lstStyle/>
          <a:p>
            <a:pPr marL="342900" indent="-342900" algn="l">
              <a:lnSpc>
                <a:spcPts val="2050"/>
              </a:lnSpc>
              <a:buSzTx/>
              <a:buFont typeface="+mj-lt"/>
              <a:buAutoNum type="arabicPeriod"/>
            </a:pPr>
            <a:r>
              <a:rPr lang="en-US" sz="1300">
                <a:solidFill>
                  <a:srgbClr val="464646"/>
                </a:solidFill>
                <a:latin typeface="Inter Medium" pitchFamily="34" charset="0"/>
                <a:ea typeface="Inter Medium" pitchFamily="34" charset="-122"/>
                <a:cs typeface="Inter Medium" pitchFamily="34" charset="-120"/>
              </a:rPr>
              <a:t>Mewada, H., Kumar, R., Chawla, A., &amp; Tiwari, N. "Decentralized Chat Application: A Secured Approach." International Research Journal of Engineering and Technology (IRJET), vol. 8, no. 7, 2021, pp. 1737-1742.</a:t>
            </a:r>
            <a:endParaRPr lang="en-US" sz="1300"/>
          </a:p>
        </p:txBody>
      </p:sp>
      <p:sp>
        <p:nvSpPr>
          <p:cNvPr id="6" name="Text 3"/>
          <p:cNvSpPr/>
          <p:nvPr/>
        </p:nvSpPr>
        <p:spPr>
          <a:xfrm>
            <a:off x="581263" y="1611035"/>
            <a:ext cx="13467874" cy="797243"/>
          </a:xfrm>
          <a:prstGeom prst="rect">
            <a:avLst/>
          </a:prstGeom>
          <a:noFill/>
        </p:spPr>
        <p:txBody>
          <a:bodyPr wrap="square" lIns="0" tIns="0" rIns="0" bIns="0" rtlCol="0" anchor="t"/>
          <a:lstStyle/>
          <a:p>
            <a:pPr marL="342900" indent="-342900" algn="l">
              <a:lnSpc>
                <a:spcPts val="2050"/>
              </a:lnSpc>
              <a:buSzTx/>
              <a:buFont typeface="+mj-lt"/>
              <a:buAutoNum type="arabicPeriod" startAt="2"/>
            </a:pPr>
            <a:r>
              <a:rPr lang="en-US" sz="1300">
                <a:solidFill>
                  <a:srgbClr val="464646"/>
                </a:solidFill>
                <a:latin typeface="Inter Medium" pitchFamily="34" charset="0"/>
                <a:ea typeface="Inter Medium" pitchFamily="34" charset="-122"/>
                <a:cs typeface="Inter Medium" pitchFamily="34" charset="-120"/>
              </a:rPr>
              <a:t>Aslanoglou, C., Konstantopoulos, M., Chondros, N., &amp; Roussopoulos, M. "Take back your friends with DCS: A decentralized connectivity service for private social communication apps." In 2020 IEEE International Conference on Decentralized Applications and Infrastructures (DAPPS), pp. 133-138. https://doi.org/10.1109/DAPPS49028.2020.00017</a:t>
            </a:r>
            <a:endParaRPr lang="en-US" sz="1300"/>
          </a:p>
        </p:txBody>
      </p:sp>
      <p:sp>
        <p:nvSpPr>
          <p:cNvPr id="7" name="Text 4"/>
          <p:cNvSpPr/>
          <p:nvPr/>
        </p:nvSpPr>
        <p:spPr>
          <a:xfrm>
            <a:off x="581263" y="2466380"/>
            <a:ext cx="13467874" cy="265747"/>
          </a:xfrm>
          <a:prstGeom prst="rect">
            <a:avLst/>
          </a:prstGeom>
          <a:noFill/>
        </p:spPr>
        <p:txBody>
          <a:bodyPr wrap="none" lIns="0" tIns="0" rIns="0" bIns="0" rtlCol="0" anchor="t"/>
          <a:lstStyle/>
          <a:p>
            <a:pPr marL="342900" indent="-342900" algn="l">
              <a:lnSpc>
                <a:spcPts val="2050"/>
              </a:lnSpc>
              <a:buSzTx/>
              <a:buFont typeface="+mj-lt"/>
              <a:buAutoNum type="arabicPeriod" startAt="3"/>
            </a:pPr>
            <a:r>
              <a:rPr lang="en-US" sz="1300">
                <a:solidFill>
                  <a:srgbClr val="464646"/>
                </a:solidFill>
                <a:latin typeface="Inter Medium" pitchFamily="34" charset="0"/>
                <a:ea typeface="Inter Medium" pitchFamily="34" charset="-122"/>
                <a:cs typeface="Inter Medium" pitchFamily="34" charset="-120"/>
              </a:rPr>
              <a:t>Kuliya, A., &amp; Abubakar, S. "Secured Chatting System Using Cryptography." International Journal of Computer Applications, vol. 175, no. 27, pp. 1-5, 2020.</a:t>
            </a:r>
            <a:endParaRPr lang="en-US" sz="1300"/>
          </a:p>
        </p:txBody>
      </p:sp>
      <p:sp>
        <p:nvSpPr>
          <p:cNvPr id="8" name="Text 5"/>
          <p:cNvSpPr/>
          <p:nvPr/>
        </p:nvSpPr>
        <p:spPr>
          <a:xfrm>
            <a:off x="581263" y="2790230"/>
            <a:ext cx="13467874" cy="531495"/>
          </a:xfrm>
          <a:prstGeom prst="rect">
            <a:avLst/>
          </a:prstGeom>
          <a:noFill/>
        </p:spPr>
        <p:txBody>
          <a:bodyPr wrap="square" lIns="0" tIns="0" rIns="0" bIns="0" rtlCol="0" anchor="t"/>
          <a:lstStyle/>
          <a:p>
            <a:pPr marL="342900" indent="-342900" algn="l">
              <a:lnSpc>
                <a:spcPts val="2050"/>
              </a:lnSpc>
              <a:buSzTx/>
              <a:buFont typeface="+mj-lt"/>
              <a:buAutoNum type="arabicPeriod" startAt="4"/>
            </a:pPr>
            <a:r>
              <a:rPr lang="en-US" sz="1300">
                <a:solidFill>
                  <a:srgbClr val="464646"/>
                </a:solidFill>
                <a:latin typeface="Inter Medium" pitchFamily="34" charset="0"/>
                <a:ea typeface="Inter Medium" pitchFamily="34" charset="-122"/>
                <a:cs typeface="Inter Medium" pitchFamily="34" charset="-120"/>
              </a:rPr>
              <a:t>Sanjay, S., Kumar, A., &amp; Bansal, R. "DECENTRALISED CHAT APPLICATION." International Research Journal of Engineering and Technology (IRJET), vol. 9, no. 2, pp. 1-10, 2022.</a:t>
            </a:r>
            <a:endParaRPr lang="en-US" sz="1300"/>
          </a:p>
        </p:txBody>
      </p:sp>
      <p:sp>
        <p:nvSpPr>
          <p:cNvPr id="9" name="Text 6"/>
          <p:cNvSpPr/>
          <p:nvPr/>
        </p:nvSpPr>
        <p:spPr>
          <a:xfrm>
            <a:off x="581263" y="3379827"/>
            <a:ext cx="13467874" cy="531495"/>
          </a:xfrm>
          <a:prstGeom prst="rect">
            <a:avLst/>
          </a:prstGeom>
          <a:noFill/>
        </p:spPr>
        <p:txBody>
          <a:bodyPr wrap="square" lIns="0" tIns="0" rIns="0" bIns="0" rtlCol="0" anchor="t"/>
          <a:lstStyle/>
          <a:p>
            <a:pPr marL="342900" indent="-342900" algn="l">
              <a:lnSpc>
                <a:spcPts val="2050"/>
              </a:lnSpc>
              <a:buSzTx/>
              <a:buFont typeface="+mj-lt"/>
              <a:buAutoNum type="arabicPeriod" startAt="5"/>
            </a:pPr>
            <a:r>
              <a:rPr lang="en-US" sz="1300">
                <a:solidFill>
                  <a:srgbClr val="464646"/>
                </a:solidFill>
                <a:latin typeface="Inter Medium" pitchFamily="34" charset="0"/>
                <a:ea typeface="Inter Medium" pitchFamily="34" charset="-122"/>
                <a:cs typeface="Inter Medium" pitchFamily="34" charset="-120"/>
              </a:rPr>
              <a:t>Mukeshbhai, S., Bhavikbhai, P., &amp; Parikh, B. "Take Back your Friends with DCS: A Decentralized Connectivity Service for Private Social Communication Apps." Journal of Network and Computer Applications, vol. 143, pp. 1-12, 2022.</a:t>
            </a:r>
            <a:endParaRPr lang="en-US" sz="1300"/>
          </a:p>
        </p:txBody>
      </p:sp>
      <p:sp>
        <p:nvSpPr>
          <p:cNvPr id="10" name="Text 7"/>
          <p:cNvSpPr/>
          <p:nvPr/>
        </p:nvSpPr>
        <p:spPr>
          <a:xfrm>
            <a:off x="581263" y="3969425"/>
            <a:ext cx="13467874" cy="531495"/>
          </a:xfrm>
          <a:prstGeom prst="rect">
            <a:avLst/>
          </a:prstGeom>
          <a:noFill/>
        </p:spPr>
        <p:txBody>
          <a:bodyPr wrap="square" lIns="0" tIns="0" rIns="0" bIns="0" rtlCol="0" anchor="t"/>
          <a:lstStyle/>
          <a:p>
            <a:pPr marL="342900" indent="-342900" algn="l">
              <a:lnSpc>
                <a:spcPts val="2050"/>
              </a:lnSpc>
              <a:buSzTx/>
              <a:buFont typeface="+mj-lt"/>
              <a:buAutoNum type="arabicPeriod" startAt="6"/>
            </a:pPr>
            <a:r>
              <a:rPr lang="en-US" sz="1300">
                <a:solidFill>
                  <a:srgbClr val="464646"/>
                </a:solidFill>
                <a:latin typeface="Inter Medium" pitchFamily="34" charset="0"/>
                <a:ea typeface="Inter Medium" pitchFamily="34" charset="-122"/>
                <a:cs typeface="Inter Medium" pitchFamily="34" charset="-120"/>
              </a:rPr>
              <a:t>James, P., Robertson, J., &amp; Philips, L. "A WebRTC Video Chat Implementation Within the Yioop Search Engine." IEEE Internet of Things Journal, vol. 8, no. 1, pp. 100-110, 2021.</a:t>
            </a:r>
            <a:endParaRPr lang="en-US" sz="1300"/>
          </a:p>
        </p:txBody>
      </p:sp>
      <p:sp>
        <p:nvSpPr>
          <p:cNvPr id="11" name="Text 8"/>
          <p:cNvSpPr/>
          <p:nvPr/>
        </p:nvSpPr>
        <p:spPr>
          <a:xfrm>
            <a:off x="581263" y="4559022"/>
            <a:ext cx="13467874" cy="265747"/>
          </a:xfrm>
          <a:prstGeom prst="rect">
            <a:avLst/>
          </a:prstGeom>
          <a:noFill/>
        </p:spPr>
        <p:txBody>
          <a:bodyPr wrap="none" lIns="0" tIns="0" rIns="0" bIns="0" rtlCol="0" anchor="t"/>
          <a:lstStyle/>
          <a:p>
            <a:pPr marL="342900" indent="-342900" algn="l">
              <a:lnSpc>
                <a:spcPts val="2050"/>
              </a:lnSpc>
              <a:buSzTx/>
              <a:buFont typeface="+mj-lt"/>
              <a:buAutoNum type="arabicPeriod" startAt="7"/>
            </a:pPr>
            <a:r>
              <a:rPr lang="en-US" sz="1300">
                <a:solidFill>
                  <a:srgbClr val="464646"/>
                </a:solidFill>
                <a:latin typeface="Inter Medium" pitchFamily="34" charset="0"/>
                <a:ea typeface="Inter Medium" pitchFamily="34" charset="-122"/>
                <a:cs typeface="Inter Medium" pitchFamily="34" charset="-120"/>
              </a:rPr>
              <a:t>Ellewala, M., Azam, M., &amp; Smith, B. "An Exploratory Study of Decentralized Chat Application On Ethereum Blockchain." IEEE Access, vol. 8, pp. 1-20, 2020.</a:t>
            </a:r>
            <a:endParaRPr lang="en-US" sz="1300"/>
          </a:p>
        </p:txBody>
      </p:sp>
      <p:sp>
        <p:nvSpPr>
          <p:cNvPr id="12" name="Text 9"/>
          <p:cNvSpPr/>
          <p:nvPr/>
        </p:nvSpPr>
        <p:spPr>
          <a:xfrm>
            <a:off x="581263" y="4882872"/>
            <a:ext cx="13467874" cy="531495"/>
          </a:xfrm>
          <a:prstGeom prst="rect">
            <a:avLst/>
          </a:prstGeom>
          <a:noFill/>
        </p:spPr>
        <p:txBody>
          <a:bodyPr wrap="square" lIns="0" tIns="0" rIns="0" bIns="0" rtlCol="0" anchor="t"/>
          <a:lstStyle/>
          <a:p>
            <a:pPr marL="342900" indent="-342900" algn="l">
              <a:lnSpc>
                <a:spcPts val="2050"/>
              </a:lnSpc>
              <a:buSzTx/>
              <a:buFont typeface="+mj-lt"/>
              <a:buAutoNum type="arabicPeriod" startAt="8"/>
            </a:pPr>
            <a:r>
              <a:rPr lang="en-US" sz="1300">
                <a:solidFill>
                  <a:srgbClr val="464646"/>
                </a:solidFill>
                <a:latin typeface="Inter Medium" pitchFamily="34" charset="0"/>
                <a:ea typeface="Inter Medium" pitchFamily="34" charset="-122"/>
                <a:cs typeface="Inter Medium" pitchFamily="34" charset="-120"/>
              </a:rPr>
              <a:t>Panara, R., Gupta, A., &amp; Kumar, S. "An Analysis of Peer-to-Peer Networks for Privacy-Preserving Chat Applications." International Journal of Advanced Computer Science and Applications (IJACSA), vol. 13, no. 4, pp. 25-32, 2022.</a:t>
            </a:r>
            <a:endParaRPr lang="en-US" sz="1300"/>
          </a:p>
        </p:txBody>
      </p:sp>
      <p:sp>
        <p:nvSpPr>
          <p:cNvPr id="13" name="Text 10"/>
          <p:cNvSpPr/>
          <p:nvPr/>
        </p:nvSpPr>
        <p:spPr>
          <a:xfrm>
            <a:off x="581263" y="5472470"/>
            <a:ext cx="13467874" cy="531495"/>
          </a:xfrm>
          <a:prstGeom prst="rect">
            <a:avLst/>
          </a:prstGeom>
          <a:noFill/>
        </p:spPr>
        <p:txBody>
          <a:bodyPr wrap="square" lIns="0" tIns="0" rIns="0" bIns="0" rtlCol="0" anchor="t"/>
          <a:lstStyle/>
          <a:p>
            <a:pPr marL="342900" indent="-342900" algn="l">
              <a:lnSpc>
                <a:spcPts val="2050"/>
              </a:lnSpc>
              <a:buSzTx/>
              <a:buFont typeface="+mj-lt"/>
              <a:buAutoNum type="arabicPeriod" startAt="9"/>
            </a:pPr>
            <a:r>
              <a:rPr lang="en-US" sz="1300">
                <a:solidFill>
                  <a:srgbClr val="464646"/>
                </a:solidFill>
                <a:latin typeface="Inter Medium" pitchFamily="34" charset="0"/>
                <a:ea typeface="Inter Medium" pitchFamily="34" charset="-122"/>
                <a:cs typeface="Inter Medium" pitchFamily="34" charset="-120"/>
              </a:rPr>
              <a:t>Patel, H., Singh, R., &amp; Kumar, M. "Enhancing Privacy in Decentralized Networks Using Distributed Hash Tables (DHTs) and WebRTC." Journal of Information Security and Applications, vol. 59, pp. 1-15, 2023.</a:t>
            </a:r>
            <a:endParaRPr lang="en-US" sz="1300"/>
          </a:p>
        </p:txBody>
      </p:sp>
      <p:sp>
        <p:nvSpPr>
          <p:cNvPr id="14" name="Text 11"/>
          <p:cNvSpPr/>
          <p:nvPr/>
        </p:nvSpPr>
        <p:spPr>
          <a:xfrm>
            <a:off x="581263" y="6062067"/>
            <a:ext cx="13467874" cy="531495"/>
          </a:xfrm>
          <a:prstGeom prst="rect">
            <a:avLst/>
          </a:prstGeom>
          <a:noFill/>
        </p:spPr>
        <p:txBody>
          <a:bodyPr wrap="square" lIns="0" tIns="0" rIns="0" bIns="0" rtlCol="0" anchor="t"/>
          <a:lstStyle/>
          <a:p>
            <a:pPr marL="342900" indent="-342900" algn="l">
              <a:lnSpc>
                <a:spcPts val="2050"/>
              </a:lnSpc>
              <a:buSzTx/>
              <a:buFont typeface="+mj-lt"/>
              <a:buAutoNum type="arabicPeriod" startAt="10"/>
            </a:pPr>
            <a:r>
              <a:rPr lang="en-US" sz="1300">
                <a:solidFill>
                  <a:srgbClr val="464646"/>
                </a:solidFill>
                <a:latin typeface="Inter Medium" pitchFamily="34" charset="0"/>
                <a:ea typeface="Inter Medium" pitchFamily="34" charset="-122"/>
                <a:cs typeface="Inter Medium" pitchFamily="34" charset="-120"/>
              </a:rPr>
              <a:t>Aslanoglou, M., Ioannidis, A., &amp; Christoforou, S. "Designing Secure P2P Networks with GUN.js and SEA Module." Computer Communications, vol. 165, pp. 35-50, 2020.</a:t>
            </a:r>
            <a:endParaRPr lang="en-US" sz="1300"/>
          </a:p>
        </p:txBody>
      </p:sp>
      <p:sp>
        <p:nvSpPr>
          <p:cNvPr id="15" name="Text 12"/>
          <p:cNvSpPr/>
          <p:nvPr/>
        </p:nvSpPr>
        <p:spPr>
          <a:xfrm>
            <a:off x="581263" y="6651665"/>
            <a:ext cx="13467874" cy="531495"/>
          </a:xfrm>
          <a:prstGeom prst="rect">
            <a:avLst/>
          </a:prstGeom>
          <a:noFill/>
        </p:spPr>
        <p:txBody>
          <a:bodyPr wrap="square" lIns="0" tIns="0" rIns="0" bIns="0" rtlCol="0" anchor="t"/>
          <a:lstStyle/>
          <a:p>
            <a:pPr marL="342900" indent="-342900" algn="l">
              <a:lnSpc>
                <a:spcPts val="2050"/>
              </a:lnSpc>
              <a:buSzTx/>
              <a:buFont typeface="+mj-lt"/>
              <a:buAutoNum type="arabicPeriod" startAt="11"/>
            </a:pPr>
            <a:r>
              <a:rPr lang="en-US" sz="1300">
                <a:solidFill>
                  <a:srgbClr val="464646"/>
                </a:solidFill>
                <a:latin typeface="Inter Medium" pitchFamily="34" charset="0"/>
                <a:ea typeface="Inter Medium" pitchFamily="34" charset="-122"/>
                <a:cs typeface="Inter Medium" pitchFamily="34" charset="-120"/>
              </a:rPr>
              <a:t>Mukeshbhai, S., &amp; Patel, D. "A Comprehensive Review of Real-Time Messaging Solutions for Decentralized Applications." Journal of Network and Systems Management, vol. 30, pp. 110-130, 2022.</a:t>
            </a:r>
            <a:endParaRPr lang="en-US" sz="1300"/>
          </a:p>
        </p:txBody>
      </p:sp>
      <p:sp>
        <p:nvSpPr>
          <p:cNvPr id="16" name="Text 13"/>
          <p:cNvSpPr/>
          <p:nvPr/>
        </p:nvSpPr>
        <p:spPr>
          <a:xfrm>
            <a:off x="581263" y="7241262"/>
            <a:ext cx="13467874" cy="531495"/>
          </a:xfrm>
          <a:prstGeom prst="rect">
            <a:avLst/>
          </a:prstGeom>
          <a:noFill/>
        </p:spPr>
        <p:txBody>
          <a:bodyPr wrap="square" lIns="0" tIns="0" rIns="0" bIns="0" rtlCol="0" anchor="t"/>
          <a:lstStyle/>
          <a:p>
            <a:pPr marL="342900" indent="-342900" algn="l">
              <a:lnSpc>
                <a:spcPts val="2050"/>
              </a:lnSpc>
              <a:buSzTx/>
              <a:buFont typeface="+mj-lt"/>
              <a:buAutoNum type="arabicPeriod" startAt="12"/>
            </a:pPr>
            <a:r>
              <a:rPr lang="en-US" sz="1300">
                <a:solidFill>
                  <a:srgbClr val="464646"/>
                </a:solidFill>
                <a:latin typeface="Inter Medium" pitchFamily="34" charset="0"/>
                <a:ea typeface="Inter Medium" pitchFamily="34" charset="-122"/>
                <a:cs typeface="Inter Medium" pitchFamily="34" charset="-120"/>
              </a:rPr>
              <a:t>Sanjay, S., Bansal, R., &amp; Kumar, A. "Decentralized Chat Platforms: Security, Scalability, and Usability." Journal of Cybersecurity and Privacy, vol. 2, no. 2, pp. 200-217, 2022.</a:t>
            </a:r>
            <a:endParaRPr lang="en-US" sz="13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8802"/>
            <a:ext cx="5670590" cy="708779"/>
          </a:xfrm>
          <a:prstGeom prst="rect">
            <a:avLst/>
          </a:prstGeom>
          <a:noFill/>
        </p:spPr>
        <p:txBody>
          <a:bodyPr wrap="none" lIns="0" tIns="0" rIns="0" bIns="0" rtlCol="0" anchor="t"/>
          <a:lstStyle/>
          <a:p>
            <a:pPr marL="0" indent="0">
              <a:lnSpc>
                <a:spcPts val="5550"/>
              </a:lnSpc>
              <a:buNone/>
            </a:pPr>
            <a:r>
              <a:rPr lang="en-US" sz="4450" b="1">
                <a:solidFill>
                  <a:srgbClr val="333F70"/>
                </a:solidFill>
                <a:latin typeface="Unbounded Bold" pitchFamily="34" charset="0"/>
                <a:ea typeface="Unbounded Bold" pitchFamily="34" charset="-122"/>
                <a:cs typeface="Unbounded Bold" pitchFamily="34" charset="-120"/>
              </a:rPr>
              <a:t>Project Goals</a:t>
            </a:r>
            <a:endParaRPr lang="en-US" sz="4450"/>
          </a:p>
        </p:txBody>
      </p:sp>
      <p:sp>
        <p:nvSpPr>
          <p:cNvPr id="4" name="Shape 1"/>
          <p:cNvSpPr/>
          <p:nvPr/>
        </p:nvSpPr>
        <p:spPr>
          <a:xfrm>
            <a:off x="6280190" y="1937742"/>
            <a:ext cx="3664863" cy="3491032"/>
          </a:xfrm>
          <a:prstGeom prst="roundRect">
            <a:avLst>
              <a:gd name="adj" fmla="val 2729"/>
            </a:avLst>
          </a:prstGeom>
          <a:solidFill>
            <a:srgbClr val="D6F5EE"/>
          </a:solidFill>
          <a:ln w="7620">
            <a:solidFill>
              <a:srgbClr val="BCDBD4"/>
            </a:solidFill>
            <a:prstDash val="solid"/>
          </a:ln>
        </p:spPr>
        <p:txBody>
          <a:bodyPr/>
          <a:lstStyle/>
          <a:p>
            <a:endParaRPr/>
          </a:p>
        </p:txBody>
      </p:sp>
      <p:sp>
        <p:nvSpPr>
          <p:cNvPr id="5" name="Text 2"/>
          <p:cNvSpPr/>
          <p:nvPr/>
        </p:nvSpPr>
        <p:spPr>
          <a:xfrm>
            <a:off x="6514624" y="2172176"/>
            <a:ext cx="3195995" cy="708660"/>
          </a:xfrm>
          <a:prstGeom prst="rect">
            <a:avLst/>
          </a:prstGeom>
          <a:noFill/>
        </p:spPr>
        <p:txBody>
          <a:bodyPr wrap="square" lIns="0" tIns="0" rIns="0" bIns="0" rtlCol="0" anchor="t"/>
          <a:lstStyle/>
          <a:p>
            <a:pPr marL="0" indent="0">
              <a:lnSpc>
                <a:spcPts val="2750"/>
              </a:lnSpc>
              <a:buNone/>
            </a:pPr>
            <a:r>
              <a:rPr lang="en-US" sz="2200" b="1">
                <a:solidFill>
                  <a:srgbClr val="333F70"/>
                </a:solidFill>
                <a:latin typeface="Unbounded Bold" pitchFamily="34" charset="0"/>
                <a:ea typeface="Unbounded Bold" pitchFamily="34" charset="-122"/>
                <a:cs typeface="Unbounded Bold" pitchFamily="34" charset="-120"/>
              </a:rPr>
              <a:t>Decentralized Architecture</a:t>
            </a:r>
            <a:endParaRPr lang="en-US" sz="2200"/>
          </a:p>
        </p:txBody>
      </p:sp>
      <p:sp>
        <p:nvSpPr>
          <p:cNvPr id="6" name="Text 3"/>
          <p:cNvSpPr/>
          <p:nvPr/>
        </p:nvSpPr>
        <p:spPr>
          <a:xfrm>
            <a:off x="6514624" y="3016925"/>
            <a:ext cx="3195995" cy="2177415"/>
          </a:xfrm>
          <a:prstGeom prst="rect">
            <a:avLst/>
          </a:prstGeom>
          <a:noFill/>
        </p:spPr>
        <p:txBody>
          <a:bodyPr wrap="square" lIns="0" tIns="0" rIns="0" bIns="0" rtlCol="0" anchor="t"/>
          <a:lstStyle/>
          <a:p>
            <a:pPr marL="0" indent="0">
              <a:lnSpc>
                <a:spcPts val="2850"/>
              </a:lnSpc>
              <a:buNone/>
            </a:pPr>
            <a:r>
              <a:rPr lang="en-US" sz="1750">
                <a:solidFill>
                  <a:srgbClr val="333F70"/>
                </a:solidFill>
                <a:latin typeface="Open Sans" pitchFamily="34" charset="0"/>
                <a:ea typeface="Open Sans" pitchFamily="34" charset="-122"/>
                <a:cs typeface="Open Sans" pitchFamily="34" charset="-120"/>
              </a:rPr>
              <a:t>Cypher Chat aims to build a messaging platform that eliminates the need for centralized servers, reducing vulnerability to data breaches and outages.</a:t>
            </a:r>
            <a:endParaRPr lang="en-US" sz="1750"/>
          </a:p>
        </p:txBody>
      </p:sp>
      <p:sp>
        <p:nvSpPr>
          <p:cNvPr id="7" name="Shape 4"/>
          <p:cNvSpPr/>
          <p:nvPr/>
        </p:nvSpPr>
        <p:spPr>
          <a:xfrm>
            <a:off x="10171867" y="1937742"/>
            <a:ext cx="3664863" cy="3491032"/>
          </a:xfrm>
          <a:prstGeom prst="roundRect">
            <a:avLst>
              <a:gd name="adj" fmla="val 2729"/>
            </a:avLst>
          </a:prstGeom>
          <a:solidFill>
            <a:srgbClr val="D6F5EE"/>
          </a:solidFill>
          <a:ln w="7620">
            <a:solidFill>
              <a:srgbClr val="BCDBD4"/>
            </a:solidFill>
            <a:prstDash val="solid"/>
          </a:ln>
        </p:spPr>
        <p:txBody>
          <a:bodyPr/>
          <a:lstStyle/>
          <a:p>
            <a:endParaRPr/>
          </a:p>
        </p:txBody>
      </p:sp>
      <p:sp>
        <p:nvSpPr>
          <p:cNvPr id="8" name="Text 5"/>
          <p:cNvSpPr/>
          <p:nvPr/>
        </p:nvSpPr>
        <p:spPr>
          <a:xfrm>
            <a:off x="10406301" y="2172176"/>
            <a:ext cx="3195995" cy="708660"/>
          </a:xfrm>
          <a:prstGeom prst="rect">
            <a:avLst/>
          </a:prstGeom>
          <a:noFill/>
        </p:spPr>
        <p:txBody>
          <a:bodyPr wrap="square" lIns="0" tIns="0" rIns="0" bIns="0" rtlCol="0" anchor="t"/>
          <a:lstStyle/>
          <a:p>
            <a:pPr marL="0" indent="0">
              <a:lnSpc>
                <a:spcPts val="2750"/>
              </a:lnSpc>
              <a:buNone/>
            </a:pPr>
            <a:r>
              <a:rPr lang="en-US" sz="2200" b="1">
                <a:solidFill>
                  <a:srgbClr val="333F70"/>
                </a:solidFill>
                <a:latin typeface="Unbounded Bold" pitchFamily="34" charset="0"/>
                <a:ea typeface="Unbounded Bold" pitchFamily="34" charset="-122"/>
                <a:cs typeface="Unbounded Bold" pitchFamily="34" charset="-120"/>
              </a:rPr>
              <a:t>Secure Communication</a:t>
            </a:r>
            <a:endParaRPr lang="en-US" sz="2200"/>
          </a:p>
        </p:txBody>
      </p:sp>
      <p:sp>
        <p:nvSpPr>
          <p:cNvPr id="9" name="Text 6"/>
          <p:cNvSpPr/>
          <p:nvPr/>
        </p:nvSpPr>
        <p:spPr>
          <a:xfrm>
            <a:off x="10406301" y="3016925"/>
            <a:ext cx="3195995" cy="1814513"/>
          </a:xfrm>
          <a:prstGeom prst="rect">
            <a:avLst/>
          </a:prstGeom>
          <a:noFill/>
        </p:spPr>
        <p:txBody>
          <a:bodyPr wrap="square" lIns="0" tIns="0" rIns="0" bIns="0" rtlCol="0" anchor="t"/>
          <a:lstStyle/>
          <a:p>
            <a:pPr marL="0" indent="0">
              <a:lnSpc>
                <a:spcPts val="2850"/>
              </a:lnSpc>
              <a:buNone/>
            </a:pPr>
            <a:r>
              <a:rPr lang="en-US" sz="1750">
                <a:solidFill>
                  <a:srgbClr val="333F70"/>
                </a:solidFill>
                <a:latin typeface="Open Sans" pitchFamily="34" charset="0"/>
                <a:ea typeface="Open Sans" pitchFamily="34" charset="-122"/>
                <a:cs typeface="Open Sans" pitchFamily="34" charset="-120"/>
              </a:rPr>
              <a:t>End-to-end encryption is employed to ensure that only the intended recipient can access the messages, safeguarding user privacy.</a:t>
            </a:r>
            <a:endParaRPr lang="en-US" sz="1750"/>
          </a:p>
        </p:txBody>
      </p:sp>
      <p:sp>
        <p:nvSpPr>
          <p:cNvPr id="10" name="Shape 7"/>
          <p:cNvSpPr/>
          <p:nvPr/>
        </p:nvSpPr>
        <p:spPr>
          <a:xfrm>
            <a:off x="6280190" y="5655588"/>
            <a:ext cx="7556421" cy="1685092"/>
          </a:xfrm>
          <a:prstGeom prst="roundRect">
            <a:avLst>
              <a:gd name="adj" fmla="val 5654"/>
            </a:avLst>
          </a:prstGeom>
          <a:solidFill>
            <a:srgbClr val="D6F5EE"/>
          </a:solidFill>
          <a:ln w="7620">
            <a:solidFill>
              <a:srgbClr val="BCDBD4"/>
            </a:solidFill>
            <a:prstDash val="solid"/>
          </a:ln>
        </p:spPr>
        <p:txBody>
          <a:bodyPr/>
          <a:lstStyle/>
          <a:p>
            <a:endParaRPr/>
          </a:p>
        </p:txBody>
      </p:sp>
      <p:sp>
        <p:nvSpPr>
          <p:cNvPr id="11" name="Text 8"/>
          <p:cNvSpPr/>
          <p:nvPr/>
        </p:nvSpPr>
        <p:spPr>
          <a:xfrm>
            <a:off x="6514624" y="5890022"/>
            <a:ext cx="2835235" cy="354330"/>
          </a:xfrm>
          <a:prstGeom prst="rect">
            <a:avLst/>
          </a:prstGeom>
          <a:noFill/>
        </p:spPr>
        <p:txBody>
          <a:bodyPr wrap="none" lIns="0" tIns="0" rIns="0" bIns="0" rtlCol="0" anchor="t"/>
          <a:lstStyle/>
          <a:p>
            <a:pPr marL="0" indent="0">
              <a:lnSpc>
                <a:spcPts val="2750"/>
              </a:lnSpc>
              <a:buNone/>
            </a:pPr>
            <a:r>
              <a:rPr lang="en-US" sz="2200" b="1">
                <a:solidFill>
                  <a:srgbClr val="333F70"/>
                </a:solidFill>
                <a:latin typeface="Unbounded Bold" pitchFamily="34" charset="0"/>
                <a:ea typeface="Unbounded Bold" pitchFamily="34" charset="-122"/>
                <a:cs typeface="Unbounded Bold" pitchFamily="34" charset="-120"/>
              </a:rPr>
              <a:t>Data Control</a:t>
            </a:r>
            <a:endParaRPr lang="en-US" sz="2200"/>
          </a:p>
        </p:txBody>
      </p:sp>
      <p:sp>
        <p:nvSpPr>
          <p:cNvPr id="12" name="Text 9"/>
          <p:cNvSpPr/>
          <p:nvPr/>
        </p:nvSpPr>
        <p:spPr>
          <a:xfrm>
            <a:off x="6514624" y="6380440"/>
            <a:ext cx="7087553" cy="725805"/>
          </a:xfrm>
          <a:prstGeom prst="rect">
            <a:avLst/>
          </a:prstGeom>
          <a:noFill/>
        </p:spPr>
        <p:txBody>
          <a:bodyPr wrap="square" lIns="0" tIns="0" rIns="0" bIns="0" rtlCol="0" anchor="t"/>
          <a:lstStyle/>
          <a:p>
            <a:pPr marL="0" indent="0">
              <a:lnSpc>
                <a:spcPts val="2850"/>
              </a:lnSpc>
              <a:buNone/>
            </a:pPr>
            <a:r>
              <a:rPr lang="en-US" sz="1750">
                <a:solidFill>
                  <a:srgbClr val="333F70"/>
                </a:solidFill>
                <a:latin typeface="Open Sans" pitchFamily="34" charset="0"/>
                <a:ea typeface="Open Sans" pitchFamily="34" charset="-122"/>
                <a:cs typeface="Open Sans" pitchFamily="34" charset="-120"/>
              </a:rPr>
              <a:t>Users have complete control over their data, including message history, which is stored locally and can be backed up securely.</a:t>
            </a:r>
            <a:endParaRPr lang="en-US" sz="175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p:spPr>
        <p:txBody>
          <a:bodyPr/>
          <a:lstStyle/>
          <a:p>
            <a:endParaRPr/>
          </a:p>
        </p:txBody>
      </p:sp>
      <p:sp>
        <p:nvSpPr>
          <p:cNvPr id="4" name="Text 1"/>
          <p:cNvSpPr/>
          <p:nvPr/>
        </p:nvSpPr>
        <p:spPr>
          <a:xfrm>
            <a:off x="748070" y="754023"/>
            <a:ext cx="9430345" cy="667941"/>
          </a:xfrm>
          <a:prstGeom prst="rect">
            <a:avLst/>
          </a:prstGeom>
          <a:noFill/>
        </p:spPr>
        <p:txBody>
          <a:bodyPr wrap="none" lIns="0" tIns="0" rIns="0" bIns="0" rtlCol="0" anchor="t"/>
          <a:lstStyle/>
          <a:p>
            <a:pPr marL="0" indent="0">
              <a:lnSpc>
                <a:spcPts val="5250"/>
              </a:lnSpc>
              <a:buNone/>
            </a:pPr>
            <a:r>
              <a:rPr lang="en-US" sz="4200" b="1">
                <a:solidFill>
                  <a:srgbClr val="333F70"/>
                </a:solidFill>
                <a:latin typeface="Unbounded Bold" pitchFamily="34" charset="0"/>
                <a:ea typeface="Unbounded Bold" pitchFamily="34" charset="-122"/>
                <a:cs typeface="Unbounded Bold" pitchFamily="34" charset="-120"/>
              </a:rPr>
              <a:t>Motivation and Background</a:t>
            </a:r>
            <a:endParaRPr lang="en-US" sz="4200"/>
          </a:p>
        </p:txBody>
      </p:sp>
      <p:sp>
        <p:nvSpPr>
          <p:cNvPr id="5" name="Text 2"/>
          <p:cNvSpPr/>
          <p:nvPr/>
        </p:nvSpPr>
        <p:spPr>
          <a:xfrm>
            <a:off x="748070" y="1956316"/>
            <a:ext cx="4029908" cy="667941"/>
          </a:xfrm>
          <a:prstGeom prst="rect">
            <a:avLst/>
          </a:prstGeom>
          <a:noFill/>
        </p:spPr>
        <p:txBody>
          <a:bodyPr wrap="square" lIns="0" tIns="0" rIns="0" bIns="0" rtlCol="0" anchor="t"/>
          <a:lstStyle/>
          <a:p>
            <a:pPr marL="0" indent="0">
              <a:lnSpc>
                <a:spcPts val="2600"/>
              </a:lnSpc>
              <a:buNone/>
            </a:pPr>
            <a:r>
              <a:rPr lang="en-US" sz="2100" b="1">
                <a:solidFill>
                  <a:srgbClr val="333F70"/>
                </a:solidFill>
                <a:latin typeface="Unbounded Bold" pitchFamily="34" charset="0"/>
                <a:ea typeface="Unbounded Bold" pitchFamily="34" charset="-122"/>
                <a:cs typeface="Unbounded Bold" pitchFamily="34" charset="-120"/>
              </a:rPr>
              <a:t>Centralized Messaging Concerns</a:t>
            </a:r>
            <a:endParaRPr lang="en-US" sz="2100"/>
          </a:p>
        </p:txBody>
      </p:sp>
      <p:sp>
        <p:nvSpPr>
          <p:cNvPr id="6" name="Text 3"/>
          <p:cNvSpPr/>
          <p:nvPr/>
        </p:nvSpPr>
        <p:spPr>
          <a:xfrm>
            <a:off x="748070" y="2837974"/>
            <a:ext cx="4029908" cy="3761423"/>
          </a:xfrm>
          <a:prstGeom prst="rect">
            <a:avLst/>
          </a:prstGeom>
          <a:noFill/>
        </p:spPr>
        <p:txBody>
          <a:bodyPr wrap="square" lIns="0" tIns="0" rIns="0" bIns="0" rtlCol="0" anchor="t"/>
          <a:lstStyle/>
          <a:p>
            <a:pPr marL="0" indent="0">
              <a:lnSpc>
                <a:spcPts val="2650"/>
              </a:lnSpc>
              <a:buNone/>
            </a:pPr>
            <a:r>
              <a:rPr lang="en-US" sz="1650">
                <a:solidFill>
                  <a:srgbClr val="333F70"/>
                </a:solidFill>
                <a:latin typeface="Open Sans" pitchFamily="34" charset="0"/>
                <a:ea typeface="Open Sans" pitchFamily="34" charset="-122"/>
                <a:cs typeface="Open Sans" pitchFamily="34" charset="-120"/>
              </a:rPr>
              <a:t>Traditional messaging applications pose privacy risks due to data storage on centralized servers, vulnerable to breaches and government surveillance. This centralized model gives these companies vast amounts of user data, potentially leading to misuse and exploitation. Furthermore, centralized servers become single points of failure, susceptible to outages and disruptions, compromising user communication.</a:t>
            </a:r>
            <a:endParaRPr lang="en-US" sz="1650"/>
          </a:p>
        </p:txBody>
      </p:sp>
      <p:sp>
        <p:nvSpPr>
          <p:cNvPr id="7" name="Text 4"/>
          <p:cNvSpPr/>
          <p:nvPr/>
        </p:nvSpPr>
        <p:spPr>
          <a:xfrm>
            <a:off x="5307092" y="1956316"/>
            <a:ext cx="4029908" cy="667941"/>
          </a:xfrm>
          <a:prstGeom prst="rect">
            <a:avLst/>
          </a:prstGeom>
          <a:noFill/>
        </p:spPr>
        <p:txBody>
          <a:bodyPr wrap="square" lIns="0" tIns="0" rIns="0" bIns="0" rtlCol="0" anchor="t"/>
          <a:lstStyle/>
          <a:p>
            <a:pPr marL="0" indent="0">
              <a:lnSpc>
                <a:spcPts val="2600"/>
              </a:lnSpc>
              <a:buNone/>
            </a:pPr>
            <a:r>
              <a:rPr lang="en-US" sz="2100" b="1">
                <a:solidFill>
                  <a:srgbClr val="333F70"/>
                </a:solidFill>
                <a:latin typeface="Unbounded Bold" pitchFamily="34" charset="0"/>
                <a:ea typeface="Unbounded Bold" pitchFamily="34" charset="-122"/>
                <a:cs typeface="Unbounded Bold" pitchFamily="34" charset="-120"/>
              </a:rPr>
              <a:t>Emergence of Decentralized Solutions</a:t>
            </a:r>
            <a:endParaRPr lang="en-US" sz="2100"/>
          </a:p>
        </p:txBody>
      </p:sp>
      <p:sp>
        <p:nvSpPr>
          <p:cNvPr id="8" name="Text 5"/>
          <p:cNvSpPr/>
          <p:nvPr/>
        </p:nvSpPr>
        <p:spPr>
          <a:xfrm>
            <a:off x="5307092" y="2837974"/>
            <a:ext cx="4029908" cy="4445318"/>
          </a:xfrm>
          <a:prstGeom prst="rect">
            <a:avLst/>
          </a:prstGeom>
          <a:noFill/>
        </p:spPr>
        <p:txBody>
          <a:bodyPr wrap="square" lIns="0" tIns="0" rIns="0" bIns="0" rtlCol="0" anchor="t"/>
          <a:lstStyle/>
          <a:p>
            <a:pPr marL="0" indent="0">
              <a:lnSpc>
                <a:spcPts val="2650"/>
              </a:lnSpc>
              <a:buNone/>
            </a:pPr>
            <a:r>
              <a:rPr lang="en-US" sz="1650">
                <a:solidFill>
                  <a:srgbClr val="333F70"/>
                </a:solidFill>
                <a:latin typeface="Open Sans" pitchFamily="34" charset="0"/>
                <a:ea typeface="Open Sans" pitchFamily="34" charset="-122"/>
                <a:cs typeface="Open Sans" pitchFamily="34" charset="-120"/>
              </a:rPr>
              <a:t>Advances in blockchain and decentralized systems offer promising solutions for secure and privacy-focused applications, such as decentralized chat platforms. These technologies enable secure and transparent data management, empowering users to control their own data and communication. By distributing data across a network of nodes, decentralized systems eliminate single points of failure and enhance resilience against attacks.</a:t>
            </a:r>
            <a:endParaRPr lang="en-US" sz="1650"/>
          </a:p>
        </p:txBody>
      </p:sp>
      <p:sp>
        <p:nvSpPr>
          <p:cNvPr id="9" name="Text 6"/>
          <p:cNvSpPr/>
          <p:nvPr/>
        </p:nvSpPr>
        <p:spPr>
          <a:xfrm>
            <a:off x="9866114" y="1956316"/>
            <a:ext cx="3164919" cy="333970"/>
          </a:xfrm>
          <a:prstGeom prst="rect">
            <a:avLst/>
          </a:prstGeom>
          <a:noFill/>
        </p:spPr>
        <p:txBody>
          <a:bodyPr wrap="none" lIns="0" tIns="0" rIns="0" bIns="0" rtlCol="0" anchor="t"/>
          <a:lstStyle/>
          <a:p>
            <a:pPr marL="0" indent="0">
              <a:lnSpc>
                <a:spcPts val="2600"/>
              </a:lnSpc>
              <a:buNone/>
            </a:pPr>
            <a:r>
              <a:rPr lang="en-US" sz="2100" b="1">
                <a:solidFill>
                  <a:srgbClr val="333F70"/>
                </a:solidFill>
                <a:latin typeface="Unbounded Bold" pitchFamily="34" charset="0"/>
                <a:ea typeface="Unbounded Bold" pitchFamily="34" charset="-122"/>
                <a:cs typeface="Unbounded Bold" pitchFamily="34" charset="-120"/>
              </a:rPr>
              <a:t>Cypher Chat's Role</a:t>
            </a:r>
            <a:endParaRPr lang="en-US" sz="2100"/>
          </a:p>
        </p:txBody>
      </p:sp>
      <p:sp>
        <p:nvSpPr>
          <p:cNvPr id="10" name="Text 7"/>
          <p:cNvSpPr/>
          <p:nvPr/>
        </p:nvSpPr>
        <p:spPr>
          <a:xfrm>
            <a:off x="9866114" y="2504003"/>
            <a:ext cx="4029908" cy="3761423"/>
          </a:xfrm>
          <a:prstGeom prst="rect">
            <a:avLst/>
          </a:prstGeom>
          <a:noFill/>
        </p:spPr>
        <p:txBody>
          <a:bodyPr wrap="square" lIns="0" tIns="0" rIns="0" bIns="0" rtlCol="0" anchor="t"/>
          <a:lstStyle/>
          <a:p>
            <a:pPr marL="0" indent="0">
              <a:lnSpc>
                <a:spcPts val="2650"/>
              </a:lnSpc>
              <a:buNone/>
            </a:pPr>
            <a:r>
              <a:rPr lang="en-US" sz="1650">
                <a:solidFill>
                  <a:srgbClr val="333F70"/>
                </a:solidFill>
                <a:latin typeface="Open Sans" pitchFamily="34" charset="0"/>
                <a:ea typeface="Open Sans" pitchFamily="34" charset="-122"/>
                <a:cs typeface="Open Sans" pitchFamily="34" charset="-120"/>
              </a:rPr>
              <a:t>Cypher Chat aims to leverage these advancements to provide a user-friendly, robust, and secure decentralized messaging experience. Our goal is to empower users with the ability to communicate securely without compromising their privacy. Cypher Chat strives to create a platform that is accessible, efficient, and resistant to censorship, promoting freedom of expression and communication.</a:t>
            </a:r>
            <a:endParaRPr lang="en-US" sz="165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28838"/>
            <a:ext cx="6262807" cy="708779"/>
          </a:xfrm>
          <a:prstGeom prst="rect">
            <a:avLst/>
          </a:prstGeom>
          <a:noFill/>
        </p:spPr>
        <p:txBody>
          <a:bodyPr wrap="none" lIns="0" tIns="0" rIns="0" bIns="0" rtlCol="0" anchor="t"/>
          <a:lstStyle/>
          <a:p>
            <a:pPr marL="0" indent="0">
              <a:lnSpc>
                <a:spcPts val="5550"/>
              </a:lnSpc>
              <a:buNone/>
            </a:pPr>
            <a:r>
              <a:rPr lang="en-US" sz="4450" b="1">
                <a:solidFill>
                  <a:srgbClr val="333F70"/>
                </a:solidFill>
                <a:latin typeface="Unbounded Bold" pitchFamily="34" charset="0"/>
                <a:ea typeface="Unbounded Bold" pitchFamily="34" charset="-122"/>
                <a:cs typeface="Unbounded Bold" pitchFamily="34" charset="-120"/>
              </a:rPr>
              <a:t>Literature Survey</a:t>
            </a:r>
            <a:endParaRPr lang="en-US" sz="4450"/>
          </a:p>
        </p:txBody>
      </p:sp>
      <p:sp>
        <p:nvSpPr>
          <p:cNvPr id="4" name="Shape 1"/>
          <p:cNvSpPr/>
          <p:nvPr/>
        </p:nvSpPr>
        <p:spPr>
          <a:xfrm>
            <a:off x="793790" y="3432929"/>
            <a:ext cx="396835" cy="396835"/>
          </a:xfrm>
          <a:prstGeom prst="roundRect">
            <a:avLst>
              <a:gd name="adj" fmla="val 24007"/>
            </a:avLst>
          </a:prstGeom>
          <a:solidFill>
            <a:srgbClr val="D6F5EE"/>
          </a:solidFill>
          <a:ln w="7620">
            <a:solidFill>
              <a:srgbClr val="BCDBD4"/>
            </a:solidFill>
            <a:prstDash val="solid"/>
          </a:ln>
        </p:spPr>
        <p:txBody>
          <a:bodyPr/>
          <a:lstStyle/>
          <a:p>
            <a:endParaRPr/>
          </a:p>
        </p:txBody>
      </p:sp>
      <p:sp>
        <p:nvSpPr>
          <p:cNvPr id="5" name="Text 2"/>
          <p:cNvSpPr/>
          <p:nvPr/>
        </p:nvSpPr>
        <p:spPr>
          <a:xfrm>
            <a:off x="1417439" y="3432929"/>
            <a:ext cx="3204448" cy="354330"/>
          </a:xfrm>
          <a:prstGeom prst="rect">
            <a:avLst/>
          </a:prstGeom>
          <a:noFill/>
        </p:spPr>
        <p:txBody>
          <a:bodyPr wrap="none" lIns="0" tIns="0" rIns="0" bIns="0" rtlCol="0" anchor="t"/>
          <a:lstStyle/>
          <a:p>
            <a:pPr marL="0" indent="0">
              <a:lnSpc>
                <a:spcPts val="2750"/>
              </a:lnSpc>
              <a:buNone/>
            </a:pPr>
            <a:r>
              <a:rPr lang="en-US" sz="2200" b="1">
                <a:solidFill>
                  <a:srgbClr val="333F70"/>
                </a:solidFill>
                <a:latin typeface="Unbounded Bold" pitchFamily="34" charset="0"/>
                <a:ea typeface="Unbounded Bold" pitchFamily="34" charset="-122"/>
                <a:cs typeface="Unbounded Bold" pitchFamily="34" charset="-120"/>
              </a:rPr>
              <a:t>Existing Solutions</a:t>
            </a:r>
            <a:endParaRPr lang="en-US" sz="2200"/>
          </a:p>
        </p:txBody>
      </p:sp>
      <p:sp>
        <p:nvSpPr>
          <p:cNvPr id="6" name="Text 3"/>
          <p:cNvSpPr/>
          <p:nvPr/>
        </p:nvSpPr>
        <p:spPr>
          <a:xfrm>
            <a:off x="1417439" y="3923348"/>
            <a:ext cx="6932771" cy="2177415"/>
          </a:xfrm>
          <a:prstGeom prst="rect">
            <a:avLst/>
          </a:prstGeom>
          <a:noFill/>
        </p:spPr>
        <p:txBody>
          <a:bodyPr wrap="square" lIns="0" tIns="0" rIns="0" bIns="0" rtlCol="0" anchor="t"/>
          <a:lstStyle/>
          <a:p>
            <a:pPr marL="0" indent="0">
              <a:lnSpc>
                <a:spcPts val="2850"/>
              </a:lnSpc>
              <a:buNone/>
            </a:pPr>
            <a:r>
              <a:rPr lang="en-US" sz="1750">
                <a:solidFill>
                  <a:srgbClr val="333F70"/>
                </a:solidFill>
                <a:latin typeface="Open Sans" pitchFamily="34" charset="0"/>
                <a:ea typeface="Open Sans" pitchFamily="34" charset="-122"/>
                <a:cs typeface="Open Sans" pitchFamily="34" charset="-120"/>
              </a:rPr>
              <a:t>While popular messaging apps like WhatsApp, Signal, and Telegram offer encryption, they rely on centralized servers, making them vulnerable to data breaches, government surveillance, and service disruptions. This dependence on centralized infrastructure raises concerns about user privacy and data control.</a:t>
            </a:r>
            <a:endParaRPr lang="en-US" sz="175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p:spPr>
        <p:txBody>
          <a:bodyPr/>
          <a:lstStyle/>
          <a:p>
            <a:endParaRPr/>
          </a:p>
        </p:txBody>
      </p:sp>
      <p:sp>
        <p:nvSpPr>
          <p:cNvPr id="4" name="Text 1"/>
          <p:cNvSpPr/>
          <p:nvPr/>
        </p:nvSpPr>
        <p:spPr>
          <a:xfrm>
            <a:off x="793790" y="2230874"/>
            <a:ext cx="4888111" cy="354330"/>
          </a:xfrm>
          <a:prstGeom prst="rect">
            <a:avLst/>
          </a:prstGeom>
          <a:noFill/>
        </p:spPr>
        <p:txBody>
          <a:bodyPr wrap="none" lIns="0" tIns="0" rIns="0" bIns="0" rtlCol="0" anchor="t"/>
          <a:lstStyle/>
          <a:p>
            <a:pPr marL="0" indent="0">
              <a:lnSpc>
                <a:spcPts val="2750"/>
              </a:lnSpc>
              <a:buNone/>
            </a:pPr>
            <a:r>
              <a:rPr lang="en-US" sz="2200" b="1">
                <a:solidFill>
                  <a:srgbClr val="333F70"/>
                </a:solidFill>
                <a:latin typeface="Unbounded Bold" pitchFamily="34" charset="0"/>
                <a:ea typeface="Unbounded Bold" pitchFamily="34" charset="-122"/>
                <a:cs typeface="Unbounded Bold" pitchFamily="34" charset="-120"/>
              </a:rPr>
              <a:t>Decentralized Technologies</a:t>
            </a:r>
            <a:endParaRPr lang="en-US" sz="2200"/>
          </a:p>
        </p:txBody>
      </p:sp>
      <p:sp>
        <p:nvSpPr>
          <p:cNvPr id="5" name="Text 2"/>
          <p:cNvSpPr/>
          <p:nvPr/>
        </p:nvSpPr>
        <p:spPr>
          <a:xfrm>
            <a:off x="793790" y="2840355"/>
            <a:ext cx="13042821" cy="1451610"/>
          </a:xfrm>
          <a:prstGeom prst="rect">
            <a:avLst/>
          </a:prstGeom>
          <a:noFill/>
        </p:spPr>
        <p:txBody>
          <a:bodyPr wrap="square" lIns="0" tIns="0" rIns="0" bIns="0" rtlCol="0" anchor="t"/>
          <a:lstStyle/>
          <a:p>
            <a:pPr marL="0" indent="0">
              <a:lnSpc>
                <a:spcPts val="2850"/>
              </a:lnSpc>
              <a:buNone/>
            </a:pPr>
            <a:r>
              <a:rPr lang="en-US" sz="1750">
                <a:solidFill>
                  <a:srgbClr val="333F70"/>
                </a:solidFill>
                <a:latin typeface="Open Sans" pitchFamily="34" charset="0"/>
                <a:ea typeface="Open Sans" pitchFamily="34" charset="-122"/>
                <a:cs typeface="Open Sans" pitchFamily="34" charset="-120"/>
              </a:rPr>
              <a:t>Decentralized technologies like GUN.js enable peer-to-peer data storage, eliminating the need for central servers and enhancing security and resilience. By distributing data across a network of nodes, these technologies mitigate the risks associated with single points of failure, making systems more resistant to attacks and censorship. This distributed approach fosters greater user privacy and data control.</a:t>
            </a:r>
            <a:endParaRPr lang="en-US" sz="1750"/>
          </a:p>
        </p:txBody>
      </p:sp>
      <p:sp>
        <p:nvSpPr>
          <p:cNvPr id="6" name="Text 3"/>
          <p:cNvSpPr/>
          <p:nvPr/>
        </p:nvSpPr>
        <p:spPr>
          <a:xfrm>
            <a:off x="793790" y="4547116"/>
            <a:ext cx="13042821" cy="1451610"/>
          </a:xfrm>
          <a:prstGeom prst="rect">
            <a:avLst/>
          </a:prstGeom>
          <a:noFill/>
        </p:spPr>
        <p:txBody>
          <a:bodyPr wrap="square" lIns="0" tIns="0" rIns="0" bIns="0" rtlCol="0" anchor="t"/>
          <a:lstStyle/>
          <a:p>
            <a:pPr marL="0" indent="0">
              <a:lnSpc>
                <a:spcPts val="2850"/>
              </a:lnSpc>
              <a:buNone/>
            </a:pPr>
            <a:r>
              <a:rPr lang="en-US" sz="1750">
                <a:solidFill>
                  <a:srgbClr val="333F70"/>
                </a:solidFill>
                <a:latin typeface="Open Sans" pitchFamily="34" charset="0"/>
                <a:ea typeface="Open Sans" pitchFamily="34" charset="-122"/>
                <a:cs typeface="Open Sans" pitchFamily="34" charset="-120"/>
              </a:rPr>
              <a:t>The decentralized nature of these technologies also promotes greater accessibility and inclusivity. Without reliance on centralized infrastructure, users can connect and communicate directly with each other, overcoming barriers imposed by geographic location or network restrictions. This decentralized model fosters a more equitable and open communication environment, empowering individuals to connect and share information freely.</a:t>
            </a:r>
            <a:endParaRPr lang="en-US" sz="175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p:spPr>
        <p:txBody>
          <a:bodyPr/>
          <a:lstStyle/>
          <a:p>
            <a:endParaRPr/>
          </a:p>
        </p:txBody>
      </p:sp>
      <p:sp>
        <p:nvSpPr>
          <p:cNvPr id="4" name="Text 1"/>
          <p:cNvSpPr/>
          <p:nvPr/>
        </p:nvSpPr>
        <p:spPr>
          <a:xfrm>
            <a:off x="793790" y="1558885"/>
            <a:ext cx="4849058" cy="354330"/>
          </a:xfrm>
          <a:prstGeom prst="rect">
            <a:avLst/>
          </a:prstGeom>
          <a:noFill/>
        </p:spPr>
        <p:txBody>
          <a:bodyPr wrap="none" lIns="0" tIns="0" rIns="0" bIns="0" rtlCol="0" anchor="t"/>
          <a:lstStyle/>
          <a:p>
            <a:pPr marL="0" indent="0">
              <a:lnSpc>
                <a:spcPts val="2750"/>
              </a:lnSpc>
              <a:buNone/>
            </a:pPr>
            <a:r>
              <a:rPr lang="en-US" sz="2200" b="1">
                <a:solidFill>
                  <a:srgbClr val="333F70"/>
                </a:solidFill>
                <a:latin typeface="Unbounded Bold" pitchFamily="34" charset="0"/>
                <a:ea typeface="Unbounded Bold" pitchFamily="34" charset="-122"/>
                <a:cs typeface="Unbounded Bold" pitchFamily="34" charset="-120"/>
              </a:rPr>
              <a:t>Gaps in Decentralized Chat</a:t>
            </a:r>
            <a:endParaRPr lang="en-US" sz="2200"/>
          </a:p>
        </p:txBody>
      </p:sp>
      <p:sp>
        <p:nvSpPr>
          <p:cNvPr id="5" name="Text 2"/>
          <p:cNvSpPr/>
          <p:nvPr/>
        </p:nvSpPr>
        <p:spPr>
          <a:xfrm>
            <a:off x="793790" y="2168366"/>
            <a:ext cx="13042821" cy="1451610"/>
          </a:xfrm>
          <a:prstGeom prst="rect">
            <a:avLst/>
          </a:prstGeom>
          <a:noFill/>
        </p:spPr>
        <p:txBody>
          <a:bodyPr wrap="square" lIns="0" tIns="0" rIns="0" bIns="0" rtlCol="0" anchor="t"/>
          <a:lstStyle/>
          <a:p>
            <a:pPr marL="0" indent="0">
              <a:lnSpc>
                <a:spcPts val="2850"/>
              </a:lnSpc>
              <a:buNone/>
            </a:pPr>
            <a:r>
              <a:rPr lang="en-US" sz="1750">
                <a:solidFill>
                  <a:srgbClr val="333F70"/>
                </a:solidFill>
                <a:latin typeface="Open Sans" pitchFamily="34" charset="0"/>
                <a:ea typeface="Open Sans" pitchFamily="34" charset="-122"/>
                <a:cs typeface="Open Sans" pitchFamily="34" charset="-120"/>
              </a:rPr>
              <a:t>Existing decentralized chat solutions often fall short in terms of user-friendliness, scalability, and robust backup mechanisms, hindering their adoption for everyday use. Many platforms require technical expertise to set up and use, creating a barrier for mainstream users. Moreover, challenges in scalability and data backup limit their ability to handle large user bases and ensure data persistence.</a:t>
            </a:r>
            <a:endParaRPr lang="en-US" sz="1750"/>
          </a:p>
        </p:txBody>
      </p:sp>
      <p:sp>
        <p:nvSpPr>
          <p:cNvPr id="6" name="Text 3"/>
          <p:cNvSpPr/>
          <p:nvPr/>
        </p:nvSpPr>
        <p:spPr>
          <a:xfrm>
            <a:off x="793790" y="3875127"/>
            <a:ext cx="13042821" cy="1451610"/>
          </a:xfrm>
          <a:prstGeom prst="rect">
            <a:avLst/>
          </a:prstGeom>
          <a:noFill/>
        </p:spPr>
        <p:txBody>
          <a:bodyPr wrap="square" lIns="0" tIns="0" rIns="0" bIns="0" rtlCol="0" anchor="t"/>
          <a:lstStyle/>
          <a:p>
            <a:pPr marL="0" indent="0">
              <a:lnSpc>
                <a:spcPts val="2850"/>
              </a:lnSpc>
              <a:buNone/>
            </a:pPr>
            <a:r>
              <a:rPr lang="en-US" sz="1750">
                <a:solidFill>
                  <a:srgbClr val="333F70"/>
                </a:solidFill>
                <a:latin typeface="Open Sans" pitchFamily="34" charset="0"/>
                <a:ea typeface="Open Sans" pitchFamily="34" charset="-122"/>
                <a:cs typeface="Open Sans" pitchFamily="34" charset="-120"/>
              </a:rPr>
              <a:t>Furthermore, issues with interoperability between different decentralized chat platforms pose a significant challenge. Users often find it difficult to communicate with peers who use different systems, hindering seamless communication within a decentralized ecosystem. This lack of interoperability can fragment the community and limit the potential for widespread adoption.</a:t>
            </a:r>
            <a:endParaRPr lang="en-US" sz="1750"/>
          </a:p>
        </p:txBody>
      </p:sp>
      <p:sp>
        <p:nvSpPr>
          <p:cNvPr id="7" name="Text 4"/>
          <p:cNvSpPr/>
          <p:nvPr/>
        </p:nvSpPr>
        <p:spPr>
          <a:xfrm>
            <a:off x="793790" y="5581888"/>
            <a:ext cx="13042821" cy="1088708"/>
          </a:xfrm>
          <a:prstGeom prst="rect">
            <a:avLst/>
          </a:prstGeom>
          <a:noFill/>
        </p:spPr>
        <p:txBody>
          <a:bodyPr wrap="square" lIns="0" tIns="0" rIns="0" bIns="0" rtlCol="0" anchor="t"/>
          <a:lstStyle/>
          <a:p>
            <a:pPr marL="0" indent="0">
              <a:lnSpc>
                <a:spcPts val="2850"/>
              </a:lnSpc>
              <a:buNone/>
            </a:pPr>
            <a:r>
              <a:rPr lang="en-US" sz="1750">
                <a:solidFill>
                  <a:srgbClr val="333F70"/>
                </a:solidFill>
                <a:latin typeface="Open Sans" pitchFamily="34" charset="0"/>
                <a:ea typeface="Open Sans" pitchFamily="34" charset="-122"/>
                <a:cs typeface="Open Sans" pitchFamily="34" charset="-120"/>
              </a:rPr>
              <a:t>The absence of a user-friendly interface and intuitive design can also deter users from adopting decentralized chat solutions. Complicated interfaces and technical jargon can overwhelm casual users who are unfamiliar with the underlying technology. This lack of accessibility presents a significant obstacle to mainstream adoption.</a:t>
            </a:r>
            <a:endParaRPr lang="en-US" sz="175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85280"/>
            <a:ext cx="7475577" cy="708779"/>
          </a:xfrm>
          <a:prstGeom prst="rect">
            <a:avLst/>
          </a:prstGeom>
          <a:noFill/>
        </p:spPr>
        <p:txBody>
          <a:bodyPr wrap="none" lIns="0" tIns="0" rIns="0" bIns="0" rtlCol="0" anchor="t"/>
          <a:lstStyle/>
          <a:p>
            <a:pPr marL="0" indent="0">
              <a:lnSpc>
                <a:spcPts val="5550"/>
              </a:lnSpc>
              <a:buNone/>
            </a:pPr>
            <a:r>
              <a:rPr lang="en-US" sz="4450" b="1">
                <a:solidFill>
                  <a:srgbClr val="333F70"/>
                </a:solidFill>
                <a:latin typeface="Unbounded Bold" pitchFamily="34" charset="0"/>
                <a:ea typeface="Unbounded Bold" pitchFamily="34" charset="-122"/>
                <a:cs typeface="Unbounded Bold" pitchFamily="34" charset="-120"/>
              </a:rPr>
              <a:t>Problem Formulation</a:t>
            </a:r>
            <a:endParaRPr lang="en-US" sz="4450"/>
          </a:p>
        </p:txBody>
      </p:sp>
      <p:sp>
        <p:nvSpPr>
          <p:cNvPr id="4" name="Text 1"/>
          <p:cNvSpPr/>
          <p:nvPr/>
        </p:nvSpPr>
        <p:spPr>
          <a:xfrm>
            <a:off x="793790" y="2334220"/>
            <a:ext cx="7556421" cy="3266123"/>
          </a:xfrm>
          <a:prstGeom prst="rect">
            <a:avLst/>
          </a:prstGeom>
          <a:noFill/>
        </p:spPr>
        <p:txBody>
          <a:bodyPr wrap="square" lIns="0" tIns="0" rIns="0" bIns="0" rtlCol="0" anchor="t"/>
          <a:lstStyle/>
          <a:p>
            <a:pPr marL="0" indent="0">
              <a:lnSpc>
                <a:spcPts val="2850"/>
              </a:lnSpc>
              <a:buNone/>
            </a:pPr>
            <a:r>
              <a:rPr lang="en-US" sz="1750">
                <a:solidFill>
                  <a:srgbClr val="333F70"/>
                </a:solidFill>
                <a:latin typeface="Open Sans" pitchFamily="34" charset="0"/>
                <a:ea typeface="Open Sans" pitchFamily="34" charset="-122"/>
                <a:cs typeface="Open Sans" pitchFamily="34" charset="-120"/>
              </a:rPr>
              <a:t>Centralized messaging apps have security issues, data privacy concerns, and reliability problems. They store user data on central servers, making them vulnerable to data breaches and censorship. Users lack control over their data and are subject to the platform's policies. Server outages can lead to service interruptions and data loss. Cypher Chat addresses these issues by creating a decentralized messaging app that prioritizes data privacy, security, and resilience. It uses secure data encryption, user control over data, and a robust backup system to prevent data loss.</a:t>
            </a:r>
            <a:endParaRPr lang="en-US" sz="1750"/>
          </a:p>
        </p:txBody>
      </p:sp>
      <p:sp>
        <p:nvSpPr>
          <p:cNvPr id="5" name="Text 2"/>
          <p:cNvSpPr/>
          <p:nvPr/>
        </p:nvSpPr>
        <p:spPr>
          <a:xfrm>
            <a:off x="793790" y="5855494"/>
            <a:ext cx="7556421" cy="1088708"/>
          </a:xfrm>
          <a:prstGeom prst="rect">
            <a:avLst/>
          </a:prstGeom>
          <a:noFill/>
        </p:spPr>
        <p:txBody>
          <a:bodyPr wrap="square" lIns="0" tIns="0" rIns="0" bIns="0" rtlCol="0" anchor="t"/>
          <a:lstStyle/>
          <a:p>
            <a:pPr marL="0" indent="0">
              <a:lnSpc>
                <a:spcPts val="2850"/>
              </a:lnSpc>
              <a:buNone/>
            </a:pPr>
            <a:r>
              <a:rPr lang="en-US" sz="1750">
                <a:solidFill>
                  <a:srgbClr val="333F70"/>
                </a:solidFill>
                <a:latin typeface="Open Sans" pitchFamily="34" charset="0"/>
                <a:ea typeface="Open Sans" pitchFamily="34" charset="-122"/>
                <a:cs typeface="Open Sans" pitchFamily="34" charset="-120"/>
              </a:rPr>
              <a:t>Cypher Chat combines peer-to-peer networking with end-to-end encryption to provide a reliable alternative to traditional messaging platforms.</a:t>
            </a:r>
            <a:endParaRPr lang="en-US" sz="175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13316"/>
            <a:ext cx="7438192" cy="708779"/>
          </a:xfrm>
          <a:prstGeom prst="rect">
            <a:avLst/>
          </a:prstGeom>
          <a:noFill/>
        </p:spPr>
        <p:txBody>
          <a:bodyPr wrap="none" lIns="0" tIns="0" rIns="0" bIns="0" rtlCol="0" anchor="t"/>
          <a:lstStyle/>
          <a:p>
            <a:pPr marL="0" indent="0">
              <a:lnSpc>
                <a:spcPts val="5550"/>
              </a:lnSpc>
              <a:buNone/>
            </a:pPr>
            <a:r>
              <a:rPr lang="en-US" sz="4450" b="1">
                <a:solidFill>
                  <a:srgbClr val="333F70"/>
                </a:solidFill>
                <a:latin typeface="Unbounded Bold" pitchFamily="34" charset="0"/>
                <a:ea typeface="Unbounded Bold" pitchFamily="34" charset="-122"/>
                <a:cs typeface="Unbounded Bold" pitchFamily="34" charset="-120"/>
              </a:rPr>
              <a:t>System Architecture</a:t>
            </a:r>
            <a:endParaRPr lang="en-US" sz="4450"/>
          </a:p>
        </p:txBody>
      </p:sp>
      <p:sp>
        <p:nvSpPr>
          <p:cNvPr id="3" name="Shape 1"/>
          <p:cNvSpPr/>
          <p:nvPr/>
        </p:nvSpPr>
        <p:spPr>
          <a:xfrm>
            <a:off x="793790" y="4462105"/>
            <a:ext cx="13042821" cy="30480"/>
          </a:xfrm>
          <a:prstGeom prst="roundRect">
            <a:avLst>
              <a:gd name="adj" fmla="val 312558"/>
            </a:avLst>
          </a:prstGeom>
          <a:solidFill>
            <a:srgbClr val="BCDBD4"/>
          </a:solidFill>
        </p:spPr>
        <p:txBody>
          <a:bodyPr/>
          <a:lstStyle/>
          <a:p>
            <a:endParaRPr/>
          </a:p>
        </p:txBody>
      </p:sp>
      <p:sp>
        <p:nvSpPr>
          <p:cNvPr id="4" name="Shape 2"/>
          <p:cNvSpPr/>
          <p:nvPr/>
        </p:nvSpPr>
        <p:spPr>
          <a:xfrm>
            <a:off x="3982522" y="3668316"/>
            <a:ext cx="30480" cy="793790"/>
          </a:xfrm>
          <a:prstGeom prst="roundRect">
            <a:avLst>
              <a:gd name="adj" fmla="val 312558"/>
            </a:avLst>
          </a:prstGeom>
          <a:solidFill>
            <a:srgbClr val="BCDBD4"/>
          </a:solidFill>
        </p:spPr>
        <p:txBody>
          <a:bodyPr/>
          <a:lstStyle/>
          <a:p>
            <a:endParaRPr/>
          </a:p>
        </p:txBody>
      </p:sp>
      <p:sp>
        <p:nvSpPr>
          <p:cNvPr id="5" name="Shape 3"/>
          <p:cNvSpPr/>
          <p:nvPr/>
        </p:nvSpPr>
        <p:spPr>
          <a:xfrm>
            <a:off x="3742611" y="4206954"/>
            <a:ext cx="510302" cy="510302"/>
          </a:xfrm>
          <a:prstGeom prst="roundRect">
            <a:avLst>
              <a:gd name="adj" fmla="val 18669"/>
            </a:avLst>
          </a:prstGeom>
          <a:solidFill>
            <a:srgbClr val="D6F5EE"/>
          </a:solidFill>
          <a:ln w="7620">
            <a:solidFill>
              <a:srgbClr val="BCDBD4"/>
            </a:solidFill>
            <a:prstDash val="solid"/>
          </a:ln>
        </p:spPr>
        <p:txBody>
          <a:bodyPr/>
          <a:lstStyle/>
          <a:p>
            <a:endParaRPr/>
          </a:p>
        </p:txBody>
      </p:sp>
      <p:sp>
        <p:nvSpPr>
          <p:cNvPr id="6" name="Text 4"/>
          <p:cNvSpPr/>
          <p:nvPr/>
        </p:nvSpPr>
        <p:spPr>
          <a:xfrm>
            <a:off x="3909298" y="4291965"/>
            <a:ext cx="176927" cy="340281"/>
          </a:xfrm>
          <a:prstGeom prst="rect">
            <a:avLst/>
          </a:prstGeom>
          <a:noFill/>
        </p:spPr>
        <p:txBody>
          <a:bodyPr wrap="none" lIns="0" tIns="0" rIns="0" bIns="0" rtlCol="0" anchor="t"/>
          <a:lstStyle/>
          <a:p>
            <a:pPr marL="0" indent="0" algn="ctr">
              <a:lnSpc>
                <a:spcPts val="2650"/>
              </a:lnSpc>
              <a:buNone/>
            </a:pPr>
            <a:r>
              <a:rPr lang="en-US" sz="2650" b="1">
                <a:solidFill>
                  <a:srgbClr val="333F70"/>
                </a:solidFill>
                <a:latin typeface="Unbounded Bold" pitchFamily="34" charset="0"/>
                <a:ea typeface="Unbounded Bold" pitchFamily="34" charset="-122"/>
                <a:cs typeface="Unbounded Bold" pitchFamily="34" charset="-120"/>
              </a:rPr>
              <a:t>1</a:t>
            </a:r>
            <a:endParaRPr lang="en-US" sz="2650"/>
          </a:p>
        </p:txBody>
      </p:sp>
      <p:sp>
        <p:nvSpPr>
          <p:cNvPr id="7" name="Text 5"/>
          <p:cNvSpPr/>
          <p:nvPr/>
        </p:nvSpPr>
        <p:spPr>
          <a:xfrm>
            <a:off x="1822371" y="1862257"/>
            <a:ext cx="4350663" cy="354330"/>
          </a:xfrm>
          <a:prstGeom prst="rect">
            <a:avLst/>
          </a:prstGeom>
          <a:noFill/>
        </p:spPr>
        <p:txBody>
          <a:bodyPr wrap="none" lIns="0" tIns="0" rIns="0" bIns="0" rtlCol="0" anchor="t"/>
          <a:lstStyle/>
          <a:p>
            <a:pPr marL="0" indent="0" algn="ctr">
              <a:lnSpc>
                <a:spcPts val="2750"/>
              </a:lnSpc>
              <a:buNone/>
            </a:pPr>
            <a:r>
              <a:rPr lang="en-US" sz="2200" b="1">
                <a:solidFill>
                  <a:srgbClr val="333F70"/>
                </a:solidFill>
                <a:latin typeface="Unbounded Bold" pitchFamily="34" charset="0"/>
                <a:ea typeface="Unbounded Bold" pitchFamily="34" charset="-122"/>
                <a:cs typeface="Unbounded Bold" pitchFamily="34" charset="-120"/>
              </a:rPr>
              <a:t>Peer-to-Peer Networking</a:t>
            </a:r>
            <a:endParaRPr lang="en-US" sz="2200"/>
          </a:p>
        </p:txBody>
      </p:sp>
      <p:sp>
        <p:nvSpPr>
          <p:cNvPr id="8" name="Text 6"/>
          <p:cNvSpPr/>
          <p:nvPr/>
        </p:nvSpPr>
        <p:spPr>
          <a:xfrm>
            <a:off x="1020604" y="2352675"/>
            <a:ext cx="5954316" cy="1088708"/>
          </a:xfrm>
          <a:prstGeom prst="rect">
            <a:avLst/>
          </a:prstGeom>
          <a:noFill/>
        </p:spPr>
        <p:txBody>
          <a:bodyPr wrap="square" lIns="0" tIns="0" rIns="0" bIns="0" rtlCol="0" anchor="t"/>
          <a:lstStyle/>
          <a:p>
            <a:pPr marL="0" indent="0" algn="ctr">
              <a:lnSpc>
                <a:spcPts val="2850"/>
              </a:lnSpc>
              <a:buNone/>
            </a:pPr>
            <a:r>
              <a:rPr lang="en-US" sz="1750">
                <a:solidFill>
                  <a:srgbClr val="333F70"/>
                </a:solidFill>
                <a:latin typeface="Open Sans" pitchFamily="34" charset="0"/>
                <a:ea typeface="Open Sans" pitchFamily="34" charset="-122"/>
                <a:cs typeface="Open Sans" pitchFamily="34" charset="-120"/>
              </a:rPr>
              <a:t>Cypher Chat leverages peer-to-peer technology to establish direct communication channels between users, eliminating the need for a central server.</a:t>
            </a:r>
            <a:endParaRPr lang="en-US" sz="1750"/>
          </a:p>
        </p:txBody>
      </p:sp>
      <p:sp>
        <p:nvSpPr>
          <p:cNvPr id="9" name="Shape 7"/>
          <p:cNvSpPr/>
          <p:nvPr/>
        </p:nvSpPr>
        <p:spPr>
          <a:xfrm>
            <a:off x="7299841" y="4462105"/>
            <a:ext cx="30480" cy="793790"/>
          </a:xfrm>
          <a:prstGeom prst="roundRect">
            <a:avLst>
              <a:gd name="adj" fmla="val 312558"/>
            </a:avLst>
          </a:prstGeom>
          <a:solidFill>
            <a:srgbClr val="BCDBD4"/>
          </a:solidFill>
        </p:spPr>
        <p:txBody>
          <a:bodyPr/>
          <a:lstStyle/>
          <a:p>
            <a:endParaRPr/>
          </a:p>
        </p:txBody>
      </p:sp>
      <p:sp>
        <p:nvSpPr>
          <p:cNvPr id="10" name="Shape 8"/>
          <p:cNvSpPr/>
          <p:nvPr/>
        </p:nvSpPr>
        <p:spPr>
          <a:xfrm>
            <a:off x="7059930" y="4206954"/>
            <a:ext cx="510302" cy="510302"/>
          </a:xfrm>
          <a:prstGeom prst="roundRect">
            <a:avLst>
              <a:gd name="adj" fmla="val 18669"/>
            </a:avLst>
          </a:prstGeom>
          <a:solidFill>
            <a:srgbClr val="D6F5EE"/>
          </a:solidFill>
          <a:ln w="7620">
            <a:solidFill>
              <a:srgbClr val="BCDBD4"/>
            </a:solidFill>
            <a:prstDash val="solid"/>
          </a:ln>
        </p:spPr>
        <p:txBody>
          <a:bodyPr/>
          <a:lstStyle/>
          <a:p>
            <a:endParaRPr/>
          </a:p>
        </p:txBody>
      </p:sp>
      <p:sp>
        <p:nvSpPr>
          <p:cNvPr id="11" name="Text 9"/>
          <p:cNvSpPr/>
          <p:nvPr/>
        </p:nvSpPr>
        <p:spPr>
          <a:xfrm>
            <a:off x="7173039" y="4291965"/>
            <a:ext cx="284083" cy="340281"/>
          </a:xfrm>
          <a:prstGeom prst="rect">
            <a:avLst/>
          </a:prstGeom>
          <a:noFill/>
        </p:spPr>
        <p:txBody>
          <a:bodyPr wrap="none" lIns="0" tIns="0" rIns="0" bIns="0" rtlCol="0" anchor="t"/>
          <a:lstStyle/>
          <a:p>
            <a:pPr marL="0" indent="0" algn="ctr">
              <a:lnSpc>
                <a:spcPts val="2650"/>
              </a:lnSpc>
              <a:buNone/>
            </a:pPr>
            <a:r>
              <a:rPr lang="en-US" sz="2650" b="1">
                <a:solidFill>
                  <a:srgbClr val="333F70"/>
                </a:solidFill>
                <a:latin typeface="Unbounded Bold" pitchFamily="34" charset="0"/>
                <a:ea typeface="Unbounded Bold" pitchFamily="34" charset="-122"/>
                <a:cs typeface="Unbounded Bold" pitchFamily="34" charset="-120"/>
              </a:rPr>
              <a:t>2</a:t>
            </a:r>
            <a:endParaRPr lang="en-US" sz="2650"/>
          </a:p>
        </p:txBody>
      </p:sp>
      <p:sp>
        <p:nvSpPr>
          <p:cNvPr id="12" name="Text 10"/>
          <p:cNvSpPr/>
          <p:nvPr/>
        </p:nvSpPr>
        <p:spPr>
          <a:xfrm>
            <a:off x="4337923" y="5482828"/>
            <a:ext cx="5954435" cy="708660"/>
          </a:xfrm>
          <a:prstGeom prst="rect">
            <a:avLst/>
          </a:prstGeom>
          <a:noFill/>
        </p:spPr>
        <p:txBody>
          <a:bodyPr wrap="square" lIns="0" tIns="0" rIns="0" bIns="0" rtlCol="0" anchor="t"/>
          <a:lstStyle/>
          <a:p>
            <a:pPr marL="0" indent="0" algn="ctr">
              <a:lnSpc>
                <a:spcPts val="2750"/>
              </a:lnSpc>
              <a:buNone/>
            </a:pPr>
            <a:r>
              <a:rPr lang="en-US" sz="2200" b="1">
                <a:solidFill>
                  <a:srgbClr val="333F70"/>
                </a:solidFill>
                <a:latin typeface="Unbounded Bold" pitchFamily="34" charset="0"/>
                <a:ea typeface="Unbounded Bold" pitchFamily="34" charset="-122"/>
                <a:cs typeface="Unbounded Bold" pitchFamily="34" charset="-120"/>
              </a:rPr>
              <a:t>Data Storage and Synchronization</a:t>
            </a:r>
            <a:endParaRPr lang="en-US" sz="2200"/>
          </a:p>
        </p:txBody>
      </p:sp>
      <p:sp>
        <p:nvSpPr>
          <p:cNvPr id="13" name="Text 11"/>
          <p:cNvSpPr/>
          <p:nvPr/>
        </p:nvSpPr>
        <p:spPr>
          <a:xfrm>
            <a:off x="4337923" y="6327577"/>
            <a:ext cx="5954435" cy="1088708"/>
          </a:xfrm>
          <a:prstGeom prst="rect">
            <a:avLst/>
          </a:prstGeom>
          <a:noFill/>
        </p:spPr>
        <p:txBody>
          <a:bodyPr wrap="square" lIns="0" tIns="0" rIns="0" bIns="0" rtlCol="0" anchor="t"/>
          <a:lstStyle/>
          <a:p>
            <a:pPr marL="0" indent="0" algn="ctr">
              <a:lnSpc>
                <a:spcPts val="2850"/>
              </a:lnSpc>
              <a:buNone/>
            </a:pPr>
            <a:r>
              <a:rPr lang="en-US" sz="1750">
                <a:solidFill>
                  <a:srgbClr val="333F70"/>
                </a:solidFill>
                <a:latin typeface="Open Sans" pitchFamily="34" charset="0"/>
                <a:ea typeface="Open Sans" pitchFamily="34" charset="-122"/>
                <a:cs typeface="Open Sans" pitchFamily="34" charset="-120"/>
              </a:rPr>
              <a:t>Messages are stored locally on each user's device and synchronized using GUN.js, ensuring data availability and resilience.</a:t>
            </a:r>
            <a:endParaRPr lang="en-US" sz="1750"/>
          </a:p>
        </p:txBody>
      </p:sp>
      <p:sp>
        <p:nvSpPr>
          <p:cNvPr id="14" name="Shape 12"/>
          <p:cNvSpPr/>
          <p:nvPr/>
        </p:nvSpPr>
        <p:spPr>
          <a:xfrm>
            <a:off x="10617279" y="3668316"/>
            <a:ext cx="30480" cy="793790"/>
          </a:xfrm>
          <a:prstGeom prst="roundRect">
            <a:avLst>
              <a:gd name="adj" fmla="val 312558"/>
            </a:avLst>
          </a:prstGeom>
          <a:solidFill>
            <a:srgbClr val="BCDBD4"/>
          </a:solidFill>
        </p:spPr>
        <p:txBody>
          <a:bodyPr/>
          <a:lstStyle/>
          <a:p>
            <a:endParaRPr/>
          </a:p>
        </p:txBody>
      </p:sp>
      <p:sp>
        <p:nvSpPr>
          <p:cNvPr id="15" name="Shape 13"/>
          <p:cNvSpPr/>
          <p:nvPr/>
        </p:nvSpPr>
        <p:spPr>
          <a:xfrm>
            <a:off x="10377368" y="4206954"/>
            <a:ext cx="510302" cy="510302"/>
          </a:xfrm>
          <a:prstGeom prst="roundRect">
            <a:avLst>
              <a:gd name="adj" fmla="val 18669"/>
            </a:avLst>
          </a:prstGeom>
          <a:solidFill>
            <a:srgbClr val="D6F5EE"/>
          </a:solidFill>
          <a:ln w="7620">
            <a:solidFill>
              <a:srgbClr val="BCDBD4"/>
            </a:solidFill>
            <a:prstDash val="solid"/>
          </a:ln>
        </p:spPr>
        <p:txBody>
          <a:bodyPr/>
          <a:lstStyle/>
          <a:p>
            <a:endParaRPr/>
          </a:p>
        </p:txBody>
      </p:sp>
      <p:sp>
        <p:nvSpPr>
          <p:cNvPr id="16" name="Text 14"/>
          <p:cNvSpPr/>
          <p:nvPr/>
        </p:nvSpPr>
        <p:spPr>
          <a:xfrm>
            <a:off x="10489763" y="4291965"/>
            <a:ext cx="285512" cy="340281"/>
          </a:xfrm>
          <a:prstGeom prst="rect">
            <a:avLst/>
          </a:prstGeom>
          <a:noFill/>
        </p:spPr>
        <p:txBody>
          <a:bodyPr wrap="none" lIns="0" tIns="0" rIns="0" bIns="0" rtlCol="0" anchor="t"/>
          <a:lstStyle/>
          <a:p>
            <a:pPr marL="0" indent="0" algn="ctr">
              <a:lnSpc>
                <a:spcPts val="2650"/>
              </a:lnSpc>
              <a:buNone/>
            </a:pPr>
            <a:r>
              <a:rPr lang="en-US" sz="2650" b="1">
                <a:solidFill>
                  <a:srgbClr val="333F70"/>
                </a:solidFill>
                <a:latin typeface="Unbounded Bold" pitchFamily="34" charset="0"/>
                <a:ea typeface="Unbounded Bold" pitchFamily="34" charset="-122"/>
                <a:cs typeface="Unbounded Bold" pitchFamily="34" charset="-120"/>
              </a:rPr>
              <a:t>3</a:t>
            </a:r>
            <a:endParaRPr lang="en-US" sz="2650"/>
          </a:p>
        </p:txBody>
      </p:sp>
      <p:sp>
        <p:nvSpPr>
          <p:cNvPr id="17" name="Text 15"/>
          <p:cNvSpPr/>
          <p:nvPr/>
        </p:nvSpPr>
        <p:spPr>
          <a:xfrm>
            <a:off x="8507849" y="1862257"/>
            <a:ext cx="4249460" cy="354330"/>
          </a:xfrm>
          <a:prstGeom prst="rect">
            <a:avLst/>
          </a:prstGeom>
          <a:noFill/>
        </p:spPr>
        <p:txBody>
          <a:bodyPr wrap="none" lIns="0" tIns="0" rIns="0" bIns="0" rtlCol="0" anchor="t"/>
          <a:lstStyle/>
          <a:p>
            <a:pPr marL="0" indent="0" algn="ctr">
              <a:lnSpc>
                <a:spcPts val="2750"/>
              </a:lnSpc>
              <a:buNone/>
            </a:pPr>
            <a:r>
              <a:rPr lang="en-US" sz="2200" b="1">
                <a:solidFill>
                  <a:srgbClr val="333F70"/>
                </a:solidFill>
                <a:latin typeface="Unbounded Bold" pitchFamily="34" charset="0"/>
                <a:ea typeface="Unbounded Bold" pitchFamily="34" charset="-122"/>
                <a:cs typeface="Unbounded Bold" pitchFamily="34" charset="-120"/>
              </a:rPr>
              <a:t>Relay Server for Backup</a:t>
            </a:r>
            <a:endParaRPr lang="en-US" sz="2200"/>
          </a:p>
        </p:txBody>
      </p:sp>
      <p:sp>
        <p:nvSpPr>
          <p:cNvPr id="18" name="Text 16"/>
          <p:cNvSpPr/>
          <p:nvPr/>
        </p:nvSpPr>
        <p:spPr>
          <a:xfrm>
            <a:off x="7655362" y="2352675"/>
            <a:ext cx="5954435" cy="1088708"/>
          </a:xfrm>
          <a:prstGeom prst="rect">
            <a:avLst/>
          </a:prstGeom>
          <a:noFill/>
        </p:spPr>
        <p:txBody>
          <a:bodyPr wrap="square" lIns="0" tIns="0" rIns="0" bIns="0" rtlCol="0" anchor="t"/>
          <a:lstStyle/>
          <a:p>
            <a:pPr marL="0" indent="0" algn="ctr">
              <a:lnSpc>
                <a:spcPts val="2850"/>
              </a:lnSpc>
              <a:buNone/>
            </a:pPr>
            <a:r>
              <a:rPr lang="en-US" sz="1750">
                <a:solidFill>
                  <a:srgbClr val="333F70"/>
                </a:solidFill>
                <a:latin typeface="Open Sans" pitchFamily="34" charset="0"/>
                <a:ea typeface="Open Sans" pitchFamily="34" charset="-122"/>
                <a:cs typeface="Open Sans" pitchFamily="34" charset="-120"/>
              </a:rPr>
              <a:t>A relay server is implemented to provide a backup mechanism, allowing users to recover their data in case of local device failures or data loss.</a:t>
            </a:r>
            <a:endParaRPr lang="en-US" sz="175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60308" y="441127"/>
            <a:ext cx="9206508" cy="6606778"/>
          </a:xfrm>
          <a:prstGeom prst="rect">
            <a:avLst/>
          </a:prstGeom>
        </p:spPr>
      </p:pic>
      <p:sp>
        <p:nvSpPr>
          <p:cNvPr id="3" name="Text 0"/>
          <p:cNvSpPr/>
          <p:nvPr/>
        </p:nvSpPr>
        <p:spPr>
          <a:xfrm>
            <a:off x="560308" y="7288054"/>
            <a:ext cx="4002762" cy="500301"/>
          </a:xfrm>
          <a:prstGeom prst="rect">
            <a:avLst/>
          </a:prstGeom>
          <a:noFill/>
        </p:spPr>
        <p:txBody>
          <a:bodyPr wrap="none" lIns="0" tIns="0" rIns="0" bIns="0" rtlCol="0" anchor="t"/>
          <a:lstStyle/>
          <a:p>
            <a:pPr marL="0" indent="0">
              <a:lnSpc>
                <a:spcPts val="3900"/>
              </a:lnSpc>
              <a:buNone/>
            </a:pPr>
            <a:endParaRPr lang="en-US" sz="315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192"/>
  <p:tag name="AS_RELEASE_DATE" val="2024.02.14"/>
  <p:tag name="AS_TITLE" val="Aspose.Slides for .NET6"/>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2267</Words>
  <Application>Microsoft Office PowerPoint</Application>
  <PresentationFormat>Custom</PresentationFormat>
  <Paragraphs>131</Paragraphs>
  <Slides>18</Slides>
  <Notes>18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18</vt:i4>
      </vt:variant>
    </vt:vector>
  </HeadingPairs>
  <TitlesOfParts>
    <vt:vector size="27" baseType="lpstr">
      <vt:lpstr>Inter Medium</vt:lpstr>
      <vt:lpstr>Unbounded Bold</vt:lpstr>
      <vt:lpstr>Open Sans</vt:lpstr>
      <vt:lpstr>DM Sans Semi Bold</vt:lpstr>
      <vt:lpstr>Arial</vt:lpstr>
      <vt:lpstr>Calibri</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Shantanu Anand</cp:lastModifiedBy>
  <cp:revision>2</cp:revision>
  <cp:lastPrinted>2024-11-12T20:25:14Z</cp:lastPrinted>
  <dcterms:created xsi:type="dcterms:W3CDTF">2024-11-12T20:25:14Z</dcterms:created>
  <dcterms:modified xsi:type="dcterms:W3CDTF">2024-11-13T06:13:48Z</dcterms:modified>
</cp:coreProperties>
</file>